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3"/>
  </p:notesMasterIdLst>
  <p:handoutMasterIdLst>
    <p:handoutMasterId r:id="rId84"/>
  </p:handoutMasterIdLst>
  <p:sldIdLst>
    <p:sldId id="449" r:id="rId3"/>
    <p:sldId id="423" r:id="rId4"/>
    <p:sldId id="264" r:id="rId5"/>
    <p:sldId id="321" r:id="rId6"/>
    <p:sldId id="284" r:id="rId7"/>
    <p:sldId id="479" r:id="rId8"/>
    <p:sldId id="476" r:id="rId9"/>
    <p:sldId id="381" r:id="rId10"/>
    <p:sldId id="274" r:id="rId11"/>
    <p:sldId id="302" r:id="rId12"/>
    <p:sldId id="334" r:id="rId13"/>
    <p:sldId id="394" r:id="rId14"/>
    <p:sldId id="382" r:id="rId15"/>
    <p:sldId id="478" r:id="rId16"/>
    <p:sldId id="481" r:id="rId17"/>
    <p:sldId id="436" r:id="rId18"/>
    <p:sldId id="424" r:id="rId19"/>
    <p:sldId id="326" r:id="rId20"/>
    <p:sldId id="413" r:id="rId21"/>
    <p:sldId id="327" r:id="rId22"/>
    <p:sldId id="329" r:id="rId23"/>
    <p:sldId id="330" r:id="rId24"/>
    <p:sldId id="331" r:id="rId25"/>
    <p:sldId id="417" r:id="rId26"/>
    <p:sldId id="425" r:id="rId27"/>
    <p:sldId id="426" r:id="rId28"/>
    <p:sldId id="480" r:id="rId29"/>
    <p:sldId id="416" r:id="rId30"/>
    <p:sldId id="268" r:id="rId31"/>
    <p:sldId id="418" r:id="rId32"/>
    <p:sldId id="419" r:id="rId33"/>
    <p:sldId id="420" r:id="rId34"/>
    <p:sldId id="323" r:id="rId35"/>
    <p:sldId id="338" r:id="rId36"/>
    <p:sldId id="342" r:id="rId37"/>
    <p:sldId id="399" r:id="rId38"/>
    <p:sldId id="400" r:id="rId39"/>
    <p:sldId id="401" r:id="rId40"/>
    <p:sldId id="404" r:id="rId41"/>
    <p:sldId id="402" r:id="rId42"/>
    <p:sldId id="403" r:id="rId43"/>
    <p:sldId id="421" r:id="rId44"/>
    <p:sldId id="422" r:id="rId45"/>
    <p:sldId id="411" r:id="rId46"/>
    <p:sldId id="372" r:id="rId47"/>
    <p:sldId id="364" r:id="rId48"/>
    <p:sldId id="371" r:id="rId49"/>
    <p:sldId id="365" r:id="rId50"/>
    <p:sldId id="407" r:id="rId51"/>
    <p:sldId id="397" r:id="rId52"/>
    <p:sldId id="275" r:id="rId53"/>
    <p:sldId id="378" r:id="rId54"/>
    <p:sldId id="388" r:id="rId55"/>
    <p:sldId id="392" r:id="rId56"/>
    <p:sldId id="269" r:id="rId57"/>
    <p:sldId id="354" r:id="rId58"/>
    <p:sldId id="361" r:id="rId59"/>
    <p:sldId id="362" r:id="rId60"/>
    <p:sldId id="387" r:id="rId61"/>
    <p:sldId id="363" r:id="rId62"/>
    <p:sldId id="351" r:id="rId63"/>
    <p:sldId id="465" r:id="rId64"/>
    <p:sldId id="466" r:id="rId65"/>
    <p:sldId id="467" r:id="rId66"/>
    <p:sldId id="468" r:id="rId67"/>
    <p:sldId id="469" r:id="rId68"/>
    <p:sldId id="472" r:id="rId69"/>
    <p:sldId id="470" r:id="rId70"/>
    <p:sldId id="475" r:id="rId71"/>
    <p:sldId id="474" r:id="rId72"/>
    <p:sldId id="352" r:id="rId73"/>
    <p:sldId id="448" r:id="rId74"/>
    <p:sldId id="367" r:id="rId75"/>
    <p:sldId id="348" r:id="rId76"/>
    <p:sldId id="345" r:id="rId77"/>
    <p:sldId id="346" r:id="rId78"/>
    <p:sldId id="368" r:id="rId79"/>
    <p:sldId id="376" r:id="rId80"/>
    <p:sldId id="477" r:id="rId81"/>
    <p:sldId id="369" r:id="rId82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50" autoAdjust="0"/>
    <p:restoredTop sz="74545" autoAdjust="0"/>
  </p:normalViewPr>
  <p:slideViewPr>
    <p:cSldViewPr>
      <p:cViewPr varScale="1">
        <p:scale>
          <a:sx n="43" d="100"/>
          <a:sy n="43" d="100"/>
        </p:scale>
        <p:origin x="-888" y="-126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 varScale="1">
        <p:scale>
          <a:sx n="72" d="100"/>
          <a:sy n="72" d="100"/>
        </p:scale>
        <p:origin x="-1842" y="-102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notesMaster" Target="notesMasters/notesMaster1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2625" cy="34026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2"/>
            <a:ext cx="4302625" cy="34026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11/10/16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6456325"/>
            <a:ext cx="4302625" cy="34026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1" y="0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11/10/16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1" y="6456612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31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62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51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dirty="0"/>
              <a:t>THIS TABLE REPRESENTS THE TOOLS PROVIDED FOR THE LIFECYCLE PROCESS AND FOR EACH SERVICE.</a:t>
            </a:r>
          </a:p>
          <a:p>
            <a:pPr defTabSz="914326">
              <a:defRPr/>
            </a:pPr>
            <a:endParaRPr lang="en-US" dirty="0"/>
          </a:p>
          <a:p>
            <a:pPr defTabSz="914326">
              <a:defRPr/>
            </a:pPr>
            <a:r>
              <a:rPr lang="en-US" dirty="0"/>
              <a:t>THE LIGHT BLUE SHAPES STAND FOR SERVICES PROVIDED AS PLATFORM AS A SERVICE INSTANCE </a:t>
            </a:r>
          </a:p>
          <a:p>
            <a:pPr defTabSz="914326">
              <a:defRPr/>
            </a:pPr>
            <a:r>
              <a:rPr lang="en-US" dirty="0"/>
              <a:t>WHILE THE YELLOW ONE FOR LOCAL SERVICE INSTANCE</a:t>
            </a:r>
          </a:p>
          <a:p>
            <a:pPr defTabSz="914326">
              <a:defRPr/>
            </a:pPr>
            <a:endParaRPr lang="en-US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b="1" dirty="0"/>
              <a:t>Configuration management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by </a:t>
            </a:r>
            <a:r>
              <a:rPr lang="it-IT" dirty="0" err="1"/>
              <a:t>means</a:t>
            </a:r>
            <a:r>
              <a:rPr lang="it-IT" dirty="0"/>
              <a:t> of GITHUB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lifecycle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b="1" dirty="0"/>
              <a:t>Build Automation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with Eclipse from </a:t>
            </a:r>
            <a:r>
              <a:rPr lang="it-IT" dirty="0" err="1"/>
              <a:t>Dev</a:t>
            </a:r>
            <a:r>
              <a:rPr lang="it-IT" dirty="0"/>
              <a:t> to </a:t>
            </a: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with </a:t>
            </a:r>
            <a:r>
              <a:rPr lang="it-IT" dirty="0" err="1"/>
              <a:t>Jenkins@openshift</a:t>
            </a:r>
            <a:r>
              <a:rPr lang="it-IT" dirty="0"/>
              <a:t> in QA </a:t>
            </a:r>
            <a:r>
              <a:rPr lang="it-IT" dirty="0" err="1"/>
              <a:t>environment</a:t>
            </a:r>
            <a:r>
              <a:rPr lang="it-IT" dirty="0"/>
              <a:t> 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b="1" dirty="0"/>
              <a:t>Delivery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in the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by an Eclipse IDE, </a:t>
            </a:r>
            <a:r>
              <a:rPr lang="it-IT" dirty="0" err="1"/>
              <a:t>then</a:t>
            </a:r>
            <a:r>
              <a:rPr lang="it-IT" dirty="0"/>
              <a:t> by </a:t>
            </a:r>
            <a:r>
              <a:rPr lang="it-IT" dirty="0" err="1"/>
              <a:t>Docker</a:t>
            </a:r>
            <a:r>
              <a:rPr lang="it-IT" dirty="0"/>
              <a:t> for </a:t>
            </a:r>
            <a:r>
              <a:rPr lang="it-IT" dirty="0" err="1"/>
              <a:t>integration</a:t>
            </a:r>
            <a:r>
              <a:rPr lang="it-IT" dirty="0"/>
              <a:t> and QA and with PWS in production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b="1" dirty="0" err="1"/>
              <a:t>Backing</a:t>
            </a:r>
            <a:r>
              <a:rPr lang="it-IT" b="1" dirty="0"/>
              <a:t> </a:t>
            </a:r>
            <a:r>
              <a:rPr lang="it-IT" b="1" dirty="0" err="1"/>
              <a:t>services</a:t>
            </a:r>
            <a:r>
              <a:rPr lang="it-IT" b="1" dirty="0"/>
              <a:t> </a:t>
            </a:r>
            <a:r>
              <a:rPr lang="it-IT" dirty="0"/>
              <a:t>are 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from </a:t>
            </a:r>
            <a:r>
              <a:rPr lang="it-IT" dirty="0" err="1"/>
              <a:t>Dev</a:t>
            </a:r>
            <a:r>
              <a:rPr lang="it-IT" dirty="0"/>
              <a:t> to QA and by «</a:t>
            </a:r>
            <a:r>
              <a:rPr lang="it-IT" dirty="0" err="1"/>
              <a:t>as</a:t>
            </a:r>
            <a:r>
              <a:rPr lang="it-IT" dirty="0"/>
              <a:t> a service» pattern in production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dirty="0"/>
              <a:t>THIS TABLE REPRESENTS THE TOOLS PROVIDED FOR THE LIFECYCLE PROCESS AND FOR EACH SERVICE.</a:t>
            </a:r>
          </a:p>
          <a:p>
            <a:pPr defTabSz="914326">
              <a:defRPr/>
            </a:pPr>
            <a:endParaRPr lang="en-US" dirty="0"/>
          </a:p>
          <a:p>
            <a:pPr defTabSz="914326">
              <a:defRPr/>
            </a:pPr>
            <a:r>
              <a:rPr lang="en-US" dirty="0"/>
              <a:t>THE LIGHT BLUE SHAPES STAND FOR SERVICES PROVIDED AS PLATFORM AS A SERVICE INSTANCE </a:t>
            </a:r>
          </a:p>
          <a:p>
            <a:pPr defTabSz="914326">
              <a:defRPr/>
            </a:pPr>
            <a:r>
              <a:rPr lang="en-US" dirty="0"/>
              <a:t>WHILE THE YELLOW ONE FOR LOCAL SERVICE INSTANCE</a:t>
            </a:r>
          </a:p>
          <a:p>
            <a:pPr defTabSz="914326">
              <a:defRPr/>
            </a:pPr>
            <a:endParaRPr lang="en-US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b="1" dirty="0"/>
              <a:t>Configuration management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by </a:t>
            </a:r>
            <a:r>
              <a:rPr lang="it-IT" dirty="0" err="1"/>
              <a:t>means</a:t>
            </a:r>
            <a:r>
              <a:rPr lang="it-IT" dirty="0"/>
              <a:t> of GITHUB </a:t>
            </a:r>
            <a:r>
              <a:rPr lang="it-IT" dirty="0" err="1"/>
              <a:t>during</a:t>
            </a:r>
            <a:r>
              <a:rPr lang="it-IT" dirty="0"/>
              <a:t> </a:t>
            </a:r>
            <a:r>
              <a:rPr lang="it-IT" dirty="0" err="1"/>
              <a:t>all</a:t>
            </a:r>
            <a:r>
              <a:rPr lang="it-IT" dirty="0"/>
              <a:t> the </a:t>
            </a:r>
            <a:r>
              <a:rPr lang="it-IT" dirty="0" err="1"/>
              <a:t>lifecycle</a:t>
            </a:r>
            <a:r>
              <a:rPr lang="it-IT" dirty="0"/>
              <a:t> </a:t>
            </a:r>
            <a:r>
              <a:rPr lang="it-IT" dirty="0" err="1"/>
              <a:t>process</a:t>
            </a:r>
            <a:endParaRPr lang="it-IT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b="1" dirty="0"/>
              <a:t>Build Automation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carried</a:t>
            </a:r>
            <a:r>
              <a:rPr lang="it-IT" dirty="0"/>
              <a:t> out with Eclipse from </a:t>
            </a:r>
            <a:r>
              <a:rPr lang="it-IT" dirty="0" err="1"/>
              <a:t>Dev</a:t>
            </a:r>
            <a:r>
              <a:rPr lang="it-IT" dirty="0"/>
              <a:t> to </a:t>
            </a:r>
            <a:r>
              <a:rPr lang="it-IT" dirty="0" err="1"/>
              <a:t>Int</a:t>
            </a:r>
            <a:r>
              <a:rPr lang="it-IT" dirty="0"/>
              <a:t> </a:t>
            </a:r>
            <a:r>
              <a:rPr lang="it-IT" dirty="0" err="1"/>
              <a:t>then</a:t>
            </a:r>
            <a:r>
              <a:rPr lang="it-IT" dirty="0"/>
              <a:t> with </a:t>
            </a:r>
            <a:r>
              <a:rPr lang="it-IT" dirty="0" err="1"/>
              <a:t>Jenkins@openshift</a:t>
            </a:r>
            <a:r>
              <a:rPr lang="it-IT" dirty="0"/>
              <a:t> in QA </a:t>
            </a:r>
            <a:r>
              <a:rPr lang="it-IT" dirty="0" err="1"/>
              <a:t>environment</a:t>
            </a:r>
            <a:r>
              <a:rPr lang="it-IT" dirty="0"/>
              <a:t> 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b="1" dirty="0"/>
              <a:t>Delivery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in the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phase</a:t>
            </a:r>
            <a:r>
              <a:rPr lang="it-IT" dirty="0"/>
              <a:t> by an Eclipse IDE, </a:t>
            </a:r>
            <a:r>
              <a:rPr lang="it-IT" dirty="0" err="1"/>
              <a:t>then</a:t>
            </a:r>
            <a:r>
              <a:rPr lang="it-IT" dirty="0"/>
              <a:t> by </a:t>
            </a:r>
            <a:r>
              <a:rPr lang="it-IT" dirty="0" err="1"/>
              <a:t>Docker</a:t>
            </a:r>
            <a:r>
              <a:rPr lang="it-IT" dirty="0"/>
              <a:t> for </a:t>
            </a:r>
            <a:r>
              <a:rPr lang="it-IT" dirty="0" err="1"/>
              <a:t>integration</a:t>
            </a:r>
            <a:r>
              <a:rPr lang="it-IT" dirty="0"/>
              <a:t> and QA and with PWS in production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b="1" dirty="0" err="1"/>
              <a:t>Backing</a:t>
            </a:r>
            <a:r>
              <a:rPr lang="it-IT" b="1" dirty="0"/>
              <a:t> </a:t>
            </a:r>
            <a:r>
              <a:rPr lang="it-IT" b="1" dirty="0" err="1"/>
              <a:t>services</a:t>
            </a:r>
            <a:r>
              <a:rPr lang="it-IT" b="1" dirty="0"/>
              <a:t> </a:t>
            </a:r>
            <a:r>
              <a:rPr lang="it-IT" dirty="0"/>
              <a:t>are </a:t>
            </a:r>
            <a:r>
              <a:rPr lang="it-IT" dirty="0" err="1"/>
              <a:t>provided</a:t>
            </a:r>
            <a:r>
              <a:rPr lang="it-IT" dirty="0"/>
              <a:t> by </a:t>
            </a:r>
            <a:r>
              <a:rPr lang="it-IT" dirty="0" err="1"/>
              <a:t>environment</a:t>
            </a:r>
            <a:r>
              <a:rPr lang="it-IT" dirty="0"/>
              <a:t>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from </a:t>
            </a:r>
            <a:r>
              <a:rPr lang="it-IT" dirty="0" err="1"/>
              <a:t>Dev</a:t>
            </a:r>
            <a:r>
              <a:rPr lang="it-IT" dirty="0"/>
              <a:t> to QA and by «</a:t>
            </a:r>
            <a:r>
              <a:rPr lang="it-IT" dirty="0" err="1"/>
              <a:t>as</a:t>
            </a:r>
            <a:r>
              <a:rPr lang="it-IT" dirty="0"/>
              <a:t> a service» pattern in production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[INTRODUCTION AT THIS PHASE]</a:t>
            </a:r>
          </a:p>
          <a:p>
            <a:r>
              <a:rPr lang="it-IT" dirty="0"/>
              <a:t>Once </a:t>
            </a:r>
            <a:r>
              <a:rPr lang="it-IT" dirty="0" err="1"/>
              <a:t>defined</a:t>
            </a:r>
            <a:r>
              <a:rPr lang="it-IT" dirty="0"/>
              <a:t> the design </a:t>
            </a:r>
            <a:r>
              <a:rPr lang="it-IT" dirty="0" err="1"/>
              <a:t>patterns</a:t>
            </a:r>
            <a:r>
              <a:rPr lang="it-IT" dirty="0"/>
              <a:t> and the </a:t>
            </a:r>
            <a:r>
              <a:rPr lang="it-IT" dirty="0" err="1"/>
              <a:t>tecnologies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capable</a:t>
            </a:r>
            <a:r>
              <a:rPr lang="it-IT" dirty="0"/>
              <a:t> (ready) to start the </a:t>
            </a:r>
            <a:r>
              <a:rPr lang="it-IT" dirty="0" err="1"/>
              <a:t>microservice’s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technical</a:t>
            </a:r>
            <a:r>
              <a:rPr lang="it-IT" dirty="0"/>
              <a:t> layout of the service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booking </a:t>
            </a:r>
            <a:r>
              <a:rPr lang="it-IT" dirty="0" err="1"/>
              <a:t>functions</a:t>
            </a:r>
            <a:r>
              <a:rPr lang="it-IT" dirty="0"/>
              <a:t> of the </a:t>
            </a:r>
            <a:r>
              <a:rPr lang="it-IT" dirty="0" err="1"/>
              <a:t>platform</a:t>
            </a:r>
            <a:r>
              <a:rPr lang="it-IT" dirty="0"/>
              <a:t>. </a:t>
            </a:r>
          </a:p>
          <a:p>
            <a:r>
              <a:rPr lang="it-IT" dirty="0"/>
              <a:t>I </a:t>
            </a:r>
            <a:r>
              <a:rPr lang="it-IT" dirty="0" err="1"/>
              <a:t>will</a:t>
            </a:r>
            <a:r>
              <a:rPr lang="it-IT" dirty="0"/>
              <a:t> focus </a:t>
            </a:r>
            <a:r>
              <a:rPr lang="en-US" dirty="0"/>
              <a:t>the development highlights of </a:t>
            </a:r>
          </a:p>
          <a:p>
            <a:r>
              <a:rPr lang="en-US" dirty="0"/>
              <a:t>	a database per service architecture</a:t>
            </a:r>
          </a:p>
          <a:p>
            <a:r>
              <a:rPr lang="en-US" dirty="0"/>
              <a:t>	the implementation of REST API </a:t>
            </a:r>
          </a:p>
          <a:p>
            <a:r>
              <a:rPr lang="en-US" dirty="0"/>
              <a:t>	 </a:t>
            </a:r>
          </a:p>
          <a:p>
            <a:endParaRPr lang="it-IT" dirty="0"/>
          </a:p>
          <a:p>
            <a:r>
              <a:rPr lang="it-IT" dirty="0"/>
              <a:t>The blue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the core </a:t>
            </a:r>
            <a:r>
              <a:rPr lang="it-IT" dirty="0" err="1"/>
              <a:t>functionality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exposed</a:t>
            </a:r>
            <a:r>
              <a:rPr lang="it-IT" dirty="0"/>
              <a:t> by REST API on the HTTP </a:t>
            </a:r>
            <a:r>
              <a:rPr lang="it-IT" dirty="0" err="1"/>
              <a:t>protocol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listen</a:t>
            </a:r>
            <a:r>
              <a:rPr lang="it-IT" dirty="0"/>
              <a:t> to the REST </a:t>
            </a:r>
            <a:r>
              <a:rPr lang="it-IT" dirty="0" err="1"/>
              <a:t>requests</a:t>
            </a:r>
            <a:r>
              <a:rPr lang="it-IT" dirty="0"/>
              <a:t> on the 7111 </a:t>
            </a:r>
            <a:r>
              <a:rPr lang="it-IT" dirty="0" err="1"/>
              <a:t>port</a:t>
            </a:r>
            <a:r>
              <a:rPr lang="it-IT" dirty="0"/>
              <a:t>.</a:t>
            </a:r>
          </a:p>
          <a:p>
            <a:r>
              <a:rPr lang="it-IT" dirty="0"/>
              <a:t>For the </a:t>
            </a:r>
            <a:r>
              <a:rPr lang="it-IT" dirty="0" err="1"/>
              <a:t>datastore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the </a:t>
            </a:r>
            <a:r>
              <a:rPr lang="it-IT" dirty="0" err="1"/>
              <a:t>invariant</a:t>
            </a:r>
            <a:r>
              <a:rPr lang="it-IT" dirty="0"/>
              <a:t> data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an H2 </a:t>
            </a:r>
            <a:r>
              <a:rPr lang="it-IT" dirty="0" err="1"/>
              <a:t>embedded</a:t>
            </a:r>
            <a:r>
              <a:rPr lang="it-IT" dirty="0"/>
              <a:t> and in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and of a standard </a:t>
            </a:r>
            <a:r>
              <a:rPr lang="it-IT" dirty="0" err="1"/>
              <a:t>MySql</a:t>
            </a:r>
            <a:r>
              <a:rPr lang="it-IT" dirty="0"/>
              <a:t> server </a:t>
            </a:r>
            <a:r>
              <a:rPr lang="it-IT" dirty="0" err="1"/>
              <a:t>instance</a:t>
            </a:r>
            <a:r>
              <a:rPr lang="it-IT" dirty="0"/>
              <a:t>.</a:t>
            </a:r>
          </a:p>
          <a:p>
            <a:pPr defTabSz="914326">
              <a:defRPr/>
            </a:pPr>
            <a:endParaRPr lang="it-IT" dirty="0"/>
          </a:p>
          <a:p>
            <a:pPr defTabSz="914326">
              <a:defRPr/>
            </a:pPr>
            <a:r>
              <a:rPr lang="it-IT" dirty="0"/>
              <a:t>H2 in </a:t>
            </a:r>
            <a:r>
              <a:rPr lang="it-IT" dirty="0" err="1"/>
              <a:t>memory</a:t>
            </a:r>
            <a:r>
              <a:rPr lang="it-IT" dirty="0"/>
              <a:t>(performance / fast </a:t>
            </a:r>
            <a:r>
              <a:rPr lang="it-IT" dirty="0" err="1"/>
              <a:t>unit</a:t>
            </a:r>
            <a:r>
              <a:rPr lang="it-IT" dirty="0"/>
              <a:t> test </a:t>
            </a:r>
            <a:r>
              <a:rPr lang="it-IT" dirty="0" err="1"/>
              <a:t>execution</a:t>
            </a:r>
            <a:r>
              <a:rPr lang="it-IT" dirty="0"/>
              <a:t>/ </a:t>
            </a: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an </a:t>
            </a:r>
            <a:r>
              <a:rPr lang="it-IT" dirty="0" err="1"/>
              <a:t>enforcement</a:t>
            </a:r>
            <a:r>
              <a:rPr lang="it-IT" dirty="0"/>
              <a:t> of the database per service pattern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declared</a:t>
            </a:r>
            <a:r>
              <a:rPr lang="it-IT" dirty="0"/>
              <a:t> inside the </a:t>
            </a:r>
            <a:r>
              <a:rPr lang="it-IT" dirty="0" err="1"/>
              <a:t>maven</a:t>
            </a:r>
            <a:r>
              <a:rPr lang="it-IT" dirty="0"/>
              <a:t> </a:t>
            </a:r>
            <a:r>
              <a:rPr lang="it-IT" dirty="0" err="1"/>
              <a:t>descriptor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Flyway</a:t>
            </a:r>
            <a:r>
              <a:rPr lang="it-IT" dirty="0"/>
              <a:t>: a database </a:t>
            </a:r>
            <a:r>
              <a:rPr lang="it-IT" dirty="0" err="1"/>
              <a:t>migration</a:t>
            </a:r>
            <a:r>
              <a:rPr lang="it-IT" dirty="0"/>
              <a:t> </a:t>
            </a:r>
            <a:r>
              <a:rPr lang="it-IT" dirty="0" err="1"/>
              <a:t>tool</a:t>
            </a:r>
            <a:endParaRPr lang="it-IT" dirty="0"/>
          </a:p>
          <a:p>
            <a:r>
              <a:rPr lang="it-IT" dirty="0"/>
              <a:t>The Java </a:t>
            </a:r>
            <a:r>
              <a:rPr lang="it-IT" dirty="0" err="1"/>
              <a:t>connector</a:t>
            </a:r>
            <a:r>
              <a:rPr lang="it-IT" dirty="0"/>
              <a:t> for </a:t>
            </a:r>
            <a:r>
              <a:rPr lang="it-IT" dirty="0" err="1"/>
              <a:t>MySQL</a:t>
            </a:r>
            <a:endParaRPr lang="it-IT" dirty="0"/>
          </a:p>
          <a:p>
            <a:r>
              <a:rPr lang="it-IT" dirty="0"/>
              <a:t>Starter Spring </a:t>
            </a:r>
            <a:r>
              <a:rPr lang="it-IT" dirty="0" err="1"/>
              <a:t>Boot</a:t>
            </a:r>
            <a:r>
              <a:rPr lang="it-IT" dirty="0"/>
              <a:t>  web  </a:t>
            </a:r>
            <a:r>
              <a:rPr lang="it-IT" dirty="0" err="1"/>
              <a:t>capabilities</a:t>
            </a:r>
            <a:r>
              <a:rPr lang="it-IT" dirty="0"/>
              <a:t>  </a:t>
            </a:r>
          </a:p>
          <a:p>
            <a:r>
              <a:rPr lang="it-IT" dirty="0"/>
              <a:t>Spring </a:t>
            </a:r>
            <a:r>
              <a:rPr lang="it-IT" dirty="0" err="1"/>
              <a:t>Boot</a:t>
            </a:r>
            <a:r>
              <a:rPr lang="it-IT" dirty="0"/>
              <a:t> Data </a:t>
            </a:r>
            <a:r>
              <a:rPr lang="it-IT" dirty="0" err="1"/>
              <a:t>rest</a:t>
            </a:r>
            <a:r>
              <a:rPr lang="it-IT" dirty="0"/>
              <a:t>; for </a:t>
            </a:r>
            <a:r>
              <a:rPr lang="it-IT" dirty="0" err="1"/>
              <a:t>developing</a:t>
            </a:r>
            <a:r>
              <a:rPr lang="it-IT" dirty="0"/>
              <a:t>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en-US" dirty="0"/>
              <a:t>web services on top of data repositories</a:t>
            </a:r>
            <a:endParaRPr lang="it-IT" dirty="0"/>
          </a:p>
          <a:p>
            <a:r>
              <a:rPr lang="it-IT" dirty="0"/>
              <a:t>The JPA </a:t>
            </a:r>
            <a:r>
              <a:rPr lang="it-IT" dirty="0" err="1"/>
              <a:t>specification</a:t>
            </a:r>
            <a:r>
              <a:rPr lang="it-IT" dirty="0"/>
              <a:t> for data management in a </a:t>
            </a:r>
            <a:r>
              <a:rPr lang="it-IT" dirty="0" err="1"/>
              <a:t>relational</a:t>
            </a:r>
            <a:r>
              <a:rPr lang="it-IT" dirty="0"/>
              <a:t> database</a:t>
            </a:r>
          </a:p>
          <a:p>
            <a:r>
              <a:rPr lang="it-IT" dirty="0"/>
              <a:t>The </a:t>
            </a:r>
            <a:r>
              <a:rPr lang="it-IT" dirty="0" err="1"/>
              <a:t>libraries</a:t>
            </a:r>
            <a:r>
              <a:rPr lang="it-IT" dirty="0"/>
              <a:t> for the </a:t>
            </a:r>
            <a:r>
              <a:rPr lang="it-IT" dirty="0" err="1"/>
              <a:t>development</a:t>
            </a:r>
            <a:r>
              <a:rPr lang="it-IT" dirty="0"/>
              <a:t> with an H2 database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</a:p>
          <a:p>
            <a:r>
              <a:rPr lang="it-IT" baseline="0" dirty="0" smtClean="0"/>
              <a:t>	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</a:t>
            </a:r>
          </a:p>
          <a:p>
            <a:r>
              <a:rPr lang="it-IT" baseline="0" dirty="0" smtClean="0"/>
              <a:t>	the domain </a:t>
            </a:r>
            <a:r>
              <a:rPr lang="it-IT" baseline="0" dirty="0" err="1" smtClean="0"/>
              <a:t>classes</a:t>
            </a:r>
            <a:endParaRPr lang="it-IT" baseline="0" dirty="0" smtClean="0"/>
          </a:p>
          <a:p>
            <a:r>
              <a:rPr lang="it-IT" baseline="0" dirty="0" smtClean="0"/>
              <a:t>	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uses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r>
              <a:rPr lang="it-IT" dirty="0" smtClean="0"/>
              <a:t>,</a:t>
            </a:r>
            <a:r>
              <a:rPr lang="it-IT" baseline="0" dirty="0" smtClean="0"/>
              <a:t> the </a:t>
            </a:r>
            <a:r>
              <a:rPr lang="it-IT" dirty="0" smtClean="0"/>
              <a:t>SAVE And Flush JPA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persiste the domain</a:t>
            </a:r>
            <a:r>
              <a:rPr lang="it-IT" baseline="0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) 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database binding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a </a:t>
            </a:r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</a:t>
            </a:r>
          </a:p>
          <a:p>
            <a:endParaRPr lang="it-IT" dirty="0" smtClean="0"/>
          </a:p>
          <a:p>
            <a:pPr defTabSz="914326">
              <a:defRPr/>
            </a:pPr>
            <a:r>
              <a:rPr lang="it-IT" dirty="0"/>
              <a:t>In the demo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shown</a:t>
            </a:r>
            <a:r>
              <a:rPr lang="it-IT" dirty="0"/>
              <a:t> the </a:t>
            </a:r>
            <a:r>
              <a:rPr lang="it-IT" dirty="0" err="1"/>
              <a:t>invariant</a:t>
            </a:r>
            <a:r>
              <a:rPr lang="it-IT" dirty="0"/>
              <a:t>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database </a:t>
            </a:r>
            <a:r>
              <a:rPr lang="it-IT" dirty="0" err="1"/>
              <a:t>engines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smtClean="0"/>
              <a:t>start up log </a:t>
            </a:r>
            <a:r>
              <a:rPr lang="it-IT" dirty="0" err="1" smtClean="0"/>
              <a:t>fragment</a:t>
            </a:r>
            <a:r>
              <a:rPr lang="it-IT" baseline="0" dirty="0" smtClean="0"/>
              <a:t>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informations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starting</a:t>
            </a:r>
            <a:r>
              <a:rPr lang="it-IT" baseline="0" dirty="0" smtClean="0"/>
              <a:t> up of the web container 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There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also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tool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</a:t>
            </a:r>
            <a:r>
              <a:rPr lang="it-IT" baseline="0" dirty="0" err="1" smtClean="0"/>
              <a:t>files</a:t>
            </a:r>
            <a:r>
              <a:rPr lang="it-IT" baseline="0" dirty="0" smtClean="0"/>
              <a:t> for database </a:t>
            </a:r>
            <a:r>
              <a:rPr lang="it-IT" baseline="0" dirty="0" err="1" smtClean="0"/>
              <a:t>setting</a:t>
            </a:r>
            <a:r>
              <a:rPr lang="it-IT" baseline="0" dirty="0" smtClean="0"/>
              <a:t> up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</a:p>
          <a:p>
            <a:r>
              <a:rPr lang="it-IT" baseline="0" dirty="0" err="1" smtClean="0"/>
              <a:t>Perform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smtClean="0"/>
              <a:t>In the </a:t>
            </a:r>
            <a:r>
              <a:rPr lang="it-IT" baseline="0" dirty="0" err="1" smtClean="0"/>
              <a:t>lifecycle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process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.</a:t>
            </a:r>
          </a:p>
          <a:p>
            <a:r>
              <a:rPr lang="it-IT" baseline="0" dirty="0" smtClean="0"/>
              <a:t>In a microservices-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,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performed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Docker</a:t>
            </a:r>
            <a:r>
              <a:rPr lang="it-IT" baseline="0" dirty="0" smtClean="0"/>
              <a:t>, in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landscape</a:t>
            </a:r>
            <a:r>
              <a:rPr lang="it-IT" baseline="0" dirty="0" smtClean="0"/>
              <a:t>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the right </a:t>
            </a:r>
            <a:r>
              <a:rPr lang="it-IT" baseline="0" dirty="0" err="1" smtClean="0"/>
              <a:t>choise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Infact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provides</a:t>
            </a:r>
            <a:r>
              <a:rPr lang="it-IT" baseline="0" dirty="0" smtClean="0"/>
              <a:t> a 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 in a self-</a:t>
            </a:r>
            <a:r>
              <a:rPr lang="it-IT" baseline="0" dirty="0" err="1" smtClean="0"/>
              <a:t>contained</a:t>
            </a:r>
            <a:r>
              <a:rPr lang="it-IT" baseline="0" dirty="0" smtClean="0"/>
              <a:t> way</a:t>
            </a:r>
            <a:endParaRPr lang="en-US" strike="sngStrike" dirty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catalog: the way to ship executable application artifacts under the form of images</a:t>
            </a:r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 Boot packages the application as a self-contained executable JAR</a:t>
            </a:r>
          </a:p>
          <a:p>
            <a:endParaRPr lang="en-US" dirty="0"/>
          </a:p>
          <a:p>
            <a:r>
              <a:rPr lang="en-US" dirty="0"/>
              <a:t>So to run this microservice inside a </a:t>
            </a:r>
            <a:r>
              <a:rPr lang="en-US" dirty="0" err="1"/>
              <a:t>Docker</a:t>
            </a:r>
            <a:r>
              <a:rPr lang="en-US" dirty="0"/>
              <a:t> container it need to build an image containing that JAR file and Java</a:t>
            </a:r>
          </a:p>
          <a:p>
            <a:endParaRPr lang="en-US" dirty="0"/>
          </a:p>
          <a:p>
            <a:r>
              <a:rPr lang="en-US" dirty="0"/>
              <a:t>The integration test then will be done using the </a:t>
            </a:r>
            <a:r>
              <a:rPr lang="en-US" dirty="0" err="1"/>
              <a:t>docker</a:t>
            </a:r>
            <a:r>
              <a:rPr lang="en-US" dirty="0"/>
              <a:t> images of the microservices that establish the digital platform 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sequence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diagram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describe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established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interactions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during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phase</a:t>
            </a: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</a:t>
            </a:r>
          </a:p>
          <a:p>
            <a:pPr defTabSz="914326">
              <a:defRPr/>
            </a:pPr>
            <a:r>
              <a:rPr lang="it-IT" baseline="0" dirty="0" smtClean="0"/>
              <a:t>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</a:t>
            </a:r>
          </a:p>
          <a:p>
            <a:pPr defTabSz="914326">
              <a:defRPr/>
            </a:pPr>
            <a:r>
              <a:rPr lang="it-IT" baseline="0" dirty="0" smtClean="0"/>
              <a:t>from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submito</a:t>
            </a:r>
            <a:r>
              <a:rPr lang="it-IT" baseline="0" dirty="0" smtClean="0"/>
              <a:t> the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73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sz="2300" dirty="0"/>
              <a:t>The gathering of requirements is the first phase of the lifecycle process. </a:t>
            </a:r>
          </a:p>
          <a:p>
            <a:pPr defTabSz="914326">
              <a:defRPr/>
            </a:pPr>
            <a:r>
              <a:rPr lang="en-US" sz="2300" dirty="0"/>
              <a:t>Requirements could be classified  in Functional, technical and project management related </a:t>
            </a:r>
            <a:endParaRPr lang="it-IT" sz="2300" dirty="0"/>
          </a:p>
          <a:p>
            <a:endParaRPr lang="it-IT" sz="39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463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>
                <a:solidFill>
                  <a:srgbClr val="0070C0"/>
                </a:solidFill>
              </a:rPr>
              <a:t>The </a:t>
            </a:r>
            <a:r>
              <a:rPr lang="it-IT" sz="2400" dirty="0" err="1">
                <a:solidFill>
                  <a:srgbClr val="0070C0"/>
                </a:solidFill>
              </a:rPr>
              <a:t>integration</a:t>
            </a:r>
            <a:r>
              <a:rPr lang="it-IT" sz="2400" dirty="0">
                <a:solidFill>
                  <a:srgbClr val="0070C0"/>
                </a:solidFill>
              </a:rPr>
              <a:t> of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inside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is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realized</a:t>
            </a:r>
            <a:r>
              <a:rPr lang="it-IT" sz="2400" dirty="0">
                <a:solidFill>
                  <a:srgbClr val="0070C0"/>
                </a:solidFill>
              </a:rPr>
              <a:t> by the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Plug-in</a:t>
            </a:r>
          </a:p>
          <a:p>
            <a:endParaRPr lang="it-IT" sz="2400" dirty="0">
              <a:solidFill>
                <a:srgbClr val="0070C0"/>
              </a:solidFill>
            </a:endParaRPr>
          </a:p>
          <a:p>
            <a:r>
              <a:rPr lang="it-IT" sz="2400" dirty="0">
                <a:solidFill>
                  <a:srgbClr val="0070C0"/>
                </a:solidFill>
              </a:rPr>
              <a:t>The </a:t>
            </a:r>
            <a:r>
              <a:rPr lang="it-IT" sz="2400" dirty="0" err="1">
                <a:solidFill>
                  <a:srgbClr val="0070C0"/>
                </a:solidFill>
              </a:rPr>
              <a:t>dockerfile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defines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and the entering shell commands in almost the same way when configuring a regular OS. </a:t>
            </a:r>
            <a:endParaRPr lang="it-IT" sz="2400" dirty="0">
              <a:solidFill>
                <a:srgbClr val="0070C0"/>
              </a:solidFill>
            </a:endParaRPr>
          </a:p>
          <a:p>
            <a:endParaRPr lang="it-IT" sz="2400" dirty="0">
              <a:solidFill>
                <a:srgbClr val="0070C0"/>
              </a:solidFill>
            </a:endParaRPr>
          </a:p>
          <a:p>
            <a:r>
              <a:rPr lang="it-IT" sz="2400" dirty="0">
                <a:solidFill>
                  <a:srgbClr val="0070C0"/>
                </a:solidFill>
              </a:rPr>
              <a:t>MAVEN FRAGMENT with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plug</a:t>
            </a:r>
            <a:r>
              <a:rPr lang="it-IT" sz="2400" dirty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Imagename</a:t>
            </a:r>
            <a:endParaRPr lang="it-IT" sz="2400" dirty="0">
              <a:solidFill>
                <a:srgbClr val="0070C0"/>
              </a:solidFill>
            </a:endParaRP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Built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artifact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Capable</a:t>
            </a:r>
            <a:r>
              <a:rPr lang="it-IT" sz="2400" dirty="0">
                <a:solidFill>
                  <a:srgbClr val="0070C0"/>
                </a:solidFill>
              </a:rPr>
              <a:t> to be </a:t>
            </a:r>
            <a:r>
              <a:rPr lang="it-IT" sz="2400" dirty="0" err="1">
                <a:solidFill>
                  <a:srgbClr val="0070C0"/>
                </a:solidFill>
              </a:rPr>
              <a:t>integrated</a:t>
            </a:r>
            <a:r>
              <a:rPr lang="it-IT" sz="2400" dirty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building a </a:t>
            </a:r>
            <a:r>
              <a:rPr lang="it-IT" dirty="0" err="1" smtClean="0"/>
              <a:t>docker</a:t>
            </a:r>
            <a:r>
              <a:rPr lang="it-IT" dirty="0" smtClean="0"/>
              <a:t> image</a:t>
            </a:r>
          </a:p>
          <a:p>
            <a:r>
              <a:rPr lang="it-IT" dirty="0" err="1" smtClean="0"/>
              <a:t>Then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image building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find</a:t>
            </a:r>
            <a:r>
              <a:rPr lang="it-IT" dirty="0" smtClean="0"/>
              <a:t>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features</a:t>
            </a:r>
            <a:r>
              <a:rPr lang="it-IT" baseline="0" dirty="0" smtClean="0"/>
              <a:t>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In </a:t>
            </a:r>
            <a:r>
              <a:rPr lang="it-IT" dirty="0" err="1" smtClean="0"/>
              <a:t>fact</a:t>
            </a:r>
            <a:r>
              <a:rPr lang="it-IT" dirty="0" smtClean="0"/>
              <a:t> the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dirty="0" err="1" smtClean="0"/>
              <a:t>corresponding</a:t>
            </a:r>
            <a:r>
              <a:rPr lang="it-IT" dirty="0" smtClean="0"/>
              <a:t> </a:t>
            </a:r>
            <a:r>
              <a:rPr lang="it-IT" baseline="0" dirty="0" smtClean="0"/>
              <a:t>to </a:t>
            </a:r>
            <a:r>
              <a:rPr lang="it-IT" b="1" dirty="0" smtClean="0"/>
              <a:t>VOLUME/</a:t>
            </a:r>
            <a:r>
              <a:rPr lang="it-IT" b="1" dirty="0" err="1" smtClean="0"/>
              <a:t>tmp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retrieved</a:t>
            </a:r>
            <a:r>
              <a:rPr lang="it-IT" dirty="0" smtClean="0"/>
              <a:t> </a:t>
            </a:r>
            <a:r>
              <a:rPr lang="it-IT" baseline="0" dirty="0" smtClean="0"/>
              <a:t>from the </a:t>
            </a:r>
            <a:r>
              <a:rPr lang="it-IT" baseline="0" dirty="0" err="1" smtClean="0"/>
              <a:t>Docker’s</a:t>
            </a:r>
            <a:r>
              <a:rPr lang="it-IT" baseline="0" dirty="0" smtClean="0"/>
              <a:t> cache </a:t>
            </a:r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already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created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300" dirty="0"/>
              <a:t>List of </a:t>
            </a:r>
            <a:r>
              <a:rPr lang="it-IT" sz="2300" dirty="0" err="1"/>
              <a:t>available</a:t>
            </a:r>
            <a:r>
              <a:rPr lang="it-IT" sz="2300" dirty="0"/>
              <a:t> images</a:t>
            </a:r>
          </a:p>
          <a:p>
            <a:pPr lvl="1"/>
            <a:r>
              <a:rPr lang="it-IT" sz="2300" dirty="0" err="1"/>
              <a:t>Two</a:t>
            </a:r>
            <a:r>
              <a:rPr lang="it-IT" sz="2300" dirty="0"/>
              <a:t> base image</a:t>
            </a:r>
          </a:p>
          <a:p>
            <a:pPr lvl="2"/>
            <a:r>
              <a:rPr lang="it-IT" sz="2300" dirty="0"/>
              <a:t>Java</a:t>
            </a:r>
          </a:p>
          <a:p>
            <a:pPr lvl="2"/>
            <a:r>
              <a:rPr lang="it-IT" sz="2300" dirty="0" err="1"/>
              <a:t>Mysql</a:t>
            </a:r>
            <a:endParaRPr lang="it-IT" sz="2300" dirty="0"/>
          </a:p>
          <a:p>
            <a:pPr lvl="1"/>
            <a:r>
              <a:rPr lang="it-IT" sz="2300" dirty="0"/>
              <a:t>New image with the microservice</a:t>
            </a:r>
          </a:p>
          <a:p>
            <a:pPr lvl="1"/>
            <a:endParaRPr lang="it-IT" sz="2300" dirty="0"/>
          </a:p>
          <a:p>
            <a:pPr defTabSz="914326">
              <a:defRPr/>
            </a:pPr>
            <a:r>
              <a:rPr lang="en-US" sz="2300" dirty="0"/>
              <a:t>For specific test purposes it will be possible to run specific database images </a:t>
            </a:r>
            <a:endParaRPr lang="it-IT" sz="2300" dirty="0"/>
          </a:p>
          <a:p>
            <a:pPr defTabSz="914326">
              <a:defRPr/>
            </a:pPr>
            <a:endParaRPr lang="it-IT" sz="2300" dirty="0"/>
          </a:p>
          <a:p>
            <a:pPr defTabSz="914326">
              <a:defRPr/>
            </a:pPr>
            <a:r>
              <a:rPr lang="it-IT" sz="2300" dirty="0"/>
              <a:t>The </a:t>
            </a:r>
            <a:r>
              <a:rPr lang="it-IT" sz="2300" dirty="0" err="1"/>
              <a:t>command</a:t>
            </a:r>
            <a:r>
              <a:rPr lang="it-IT" sz="2300" dirty="0"/>
              <a:t> line </a:t>
            </a:r>
            <a:r>
              <a:rPr lang="it-IT" sz="2300" dirty="0" err="1"/>
              <a:t>specifications</a:t>
            </a:r>
            <a:r>
              <a:rPr lang="it-IT" sz="2300" dirty="0"/>
              <a:t> are </a:t>
            </a:r>
          </a:p>
          <a:p>
            <a:pPr marL="457163" indent="-457163">
              <a:buFont typeface="+mj-lt"/>
              <a:buAutoNum type="arabicPeriod"/>
            </a:pPr>
            <a:r>
              <a:rPr lang="it-IT" sz="2300" dirty="0"/>
              <a:t>Container </a:t>
            </a:r>
            <a:r>
              <a:rPr lang="it-IT" sz="2300" dirty="0" err="1"/>
              <a:t>name</a:t>
            </a:r>
            <a:r>
              <a:rPr lang="it-IT" sz="2300" dirty="0"/>
              <a:t> </a:t>
            </a:r>
          </a:p>
          <a:p>
            <a:pPr marL="457163" indent="-457163">
              <a:buFont typeface="+mj-lt"/>
              <a:buAutoNum type="arabicPeriod"/>
            </a:pPr>
            <a:r>
              <a:rPr lang="it-IT" sz="2300" dirty="0"/>
              <a:t>-d </a:t>
            </a:r>
            <a:r>
              <a:rPr lang="it-IT" sz="2300" dirty="0" err="1"/>
              <a:t>as</a:t>
            </a:r>
            <a:r>
              <a:rPr lang="it-IT" sz="2300" dirty="0"/>
              <a:t> a </a:t>
            </a:r>
            <a:r>
              <a:rPr lang="it-IT" sz="2300" dirty="0" err="1"/>
              <a:t>demon</a:t>
            </a:r>
            <a:endParaRPr lang="it-IT" sz="2300" dirty="0"/>
          </a:p>
          <a:p>
            <a:pPr marL="457163" indent="-457163">
              <a:buFont typeface="+mj-lt"/>
              <a:buAutoNum type="arabicPeriod"/>
            </a:pPr>
            <a:r>
              <a:rPr lang="it-IT" sz="2300" dirty="0"/>
              <a:t>-p </a:t>
            </a:r>
            <a:r>
              <a:rPr lang="it-IT" sz="2300" dirty="0" err="1"/>
              <a:t>is</a:t>
            </a:r>
            <a:r>
              <a:rPr lang="it-IT" sz="2300" dirty="0"/>
              <a:t> the </a:t>
            </a:r>
            <a:r>
              <a:rPr lang="it-IT" sz="2300" dirty="0" err="1"/>
              <a:t>parameter</a:t>
            </a:r>
            <a:r>
              <a:rPr lang="it-IT" sz="2300" dirty="0"/>
              <a:t> </a:t>
            </a:r>
            <a:r>
              <a:rPr lang="it-IT" sz="2300" dirty="0" err="1"/>
              <a:t>that</a:t>
            </a:r>
            <a:r>
              <a:rPr lang="it-IT" sz="2300" dirty="0"/>
              <a:t> </a:t>
            </a:r>
            <a:r>
              <a:rPr lang="en-US" sz="2300" dirty="0"/>
              <a:t>port mapping that associates a host port with a container port.</a:t>
            </a:r>
            <a:endParaRPr lang="it-IT" sz="2300" dirty="0"/>
          </a:p>
          <a:p>
            <a:pPr marL="457163" indent="-457163">
              <a:buFont typeface="+mj-lt"/>
              <a:buAutoNum type="arabicPeriod"/>
            </a:pPr>
            <a:r>
              <a:rPr lang="it-IT" sz="2300" dirty="0"/>
              <a:t>-t  </a:t>
            </a:r>
          </a:p>
          <a:p>
            <a:pPr marL="228581" indent="-228581">
              <a:buFont typeface="+mj-lt"/>
              <a:buAutoNum type="arabicPeriod"/>
            </a:pPr>
            <a:r>
              <a:rPr lang="it-IT" sz="2300" dirty="0"/>
              <a:t>Image </a:t>
            </a:r>
            <a:r>
              <a:rPr lang="it-IT" sz="2300" dirty="0" err="1"/>
              <a:t>name</a:t>
            </a:r>
            <a:r>
              <a:rPr lang="it-IT" sz="2300" dirty="0"/>
              <a:t> </a:t>
            </a:r>
            <a:endParaRPr lang="it-IT" sz="23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>For the phase of QA, I thought to confirm the </a:t>
            </a:r>
            <a:r>
              <a:rPr lang="en-US" dirty="0" err="1"/>
              <a:t>Docker</a:t>
            </a:r>
            <a:r>
              <a:rPr lang="en-US" dirty="0"/>
              <a:t> driven scenario used in integration, </a:t>
            </a:r>
          </a:p>
          <a:p>
            <a:r>
              <a:rPr lang="en-US" dirty="0"/>
              <a:t>with the adoption of its Platform as a service version: </a:t>
            </a:r>
            <a:r>
              <a:rPr lang="en-US" dirty="0" err="1"/>
              <a:t>Docker</a:t>
            </a:r>
            <a:r>
              <a:rPr lang="en-US" dirty="0"/>
              <a:t> Hub</a:t>
            </a:r>
          </a:p>
          <a:p>
            <a:r>
              <a:rPr lang="en-US" dirty="0"/>
              <a:t>With this choice the geographical distributed teams will share a remote services catalog and a simple way to run the provided images.</a:t>
            </a:r>
          </a:p>
          <a:p>
            <a:r>
              <a:rPr lang="en-US" dirty="0"/>
              <a:t>An instance of Jenkins provided by </a:t>
            </a:r>
            <a:r>
              <a:rPr lang="en-US" dirty="0" err="1"/>
              <a:t>Openshift</a:t>
            </a:r>
            <a:r>
              <a:rPr lang="en-US" dirty="0"/>
              <a:t> (the Red Hat PAAS cloud) completes the needed tools for this phase. </a:t>
            </a:r>
          </a:p>
          <a:p>
            <a:endParaRPr lang="en-US" dirty="0"/>
          </a:p>
          <a:p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dirty="0"/>
              <a:t>This is a SEQUENCE DIAGRAM of the QUALITY ASSURANCE process  </a:t>
            </a:r>
          </a:p>
          <a:p>
            <a:r>
              <a:rPr lang="en-US" sz="2400" dirty="0"/>
              <a:t>It starts at the end of the integration test. </a:t>
            </a:r>
          </a:p>
          <a:p>
            <a:endParaRPr lang="en-US" sz="2400" dirty="0"/>
          </a:p>
          <a:p>
            <a:pPr marL="457163" indent="-457163">
              <a:buFont typeface="+mj-lt"/>
              <a:buAutoNum type="arabicPeriod"/>
            </a:pPr>
            <a:r>
              <a:rPr lang="en-US" sz="2400" b="1" dirty="0"/>
              <a:t>The commit master promotes the integrated code to the QA Branch 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2400" b="1" dirty="0"/>
              <a:t>From this branch he triggers a Jenkins’ build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2400" b="1" dirty="0"/>
              <a:t>Jenkins builds the executable artifacts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2400" b="1" dirty="0"/>
              <a:t>Jenkins then publishes to </a:t>
            </a:r>
            <a:r>
              <a:rPr lang="en-US" sz="2400" b="1" dirty="0" err="1"/>
              <a:t>GitHub</a:t>
            </a:r>
            <a:r>
              <a:rPr lang="en-US" sz="2400" b="1" dirty="0"/>
              <a:t> the </a:t>
            </a:r>
            <a:r>
              <a:rPr lang="en-US" sz="2400" b="1" dirty="0" err="1"/>
              <a:t>dockerfile</a:t>
            </a:r>
            <a:r>
              <a:rPr lang="en-US" sz="2400" b="1" dirty="0"/>
              <a:t> and the executable artifacts 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2400" b="1" dirty="0"/>
              <a:t>The commit master then triggers a </a:t>
            </a:r>
            <a:r>
              <a:rPr lang="en-US" sz="2400" b="1" dirty="0" err="1"/>
              <a:t>DockerHub</a:t>
            </a:r>
            <a:r>
              <a:rPr lang="en-US" sz="2400" b="1" dirty="0"/>
              <a:t> build based on the just published </a:t>
            </a:r>
            <a:r>
              <a:rPr lang="en-US" sz="2400" b="1" dirty="0" err="1"/>
              <a:t>dockerfile</a:t>
            </a:r>
            <a:endParaRPr lang="en-US" sz="2400" b="1" dirty="0"/>
          </a:p>
          <a:p>
            <a:pPr marL="457163" indent="-457163">
              <a:buFont typeface="+mj-lt"/>
              <a:buAutoNum type="arabicPeriod"/>
            </a:pPr>
            <a:r>
              <a:rPr lang="en-US" sz="2400" b="1" dirty="0" err="1"/>
              <a:t>DockerHub</a:t>
            </a:r>
            <a:r>
              <a:rPr lang="en-US" sz="2400" b="1" dirty="0"/>
              <a:t> then get the </a:t>
            </a:r>
            <a:r>
              <a:rPr lang="en-US" sz="2400" b="1" dirty="0" err="1"/>
              <a:t>dockerfile</a:t>
            </a:r>
            <a:r>
              <a:rPr lang="en-US" sz="2400" b="1" dirty="0"/>
              <a:t>  from GITHUB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2400" b="1" dirty="0"/>
              <a:t>When the build process is finished the Test manager will be able to pull the image in order to execute the QA Test</a:t>
            </a:r>
          </a:p>
          <a:p>
            <a:pPr marL="457163" indent="-457163">
              <a:buFont typeface="+mj-lt"/>
              <a:buAutoNum type="arabicPeriod"/>
            </a:pPr>
            <a:endParaRPr lang="en-US" sz="2400" b="1" dirty="0"/>
          </a:p>
          <a:p>
            <a:pPr marL="228581" indent="-228581">
              <a:buFont typeface="+mj-lt"/>
              <a:buAutoNum type="arabicPeriod"/>
            </a:pPr>
            <a:endParaRPr lang="it-IT" sz="1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 </a:t>
            </a:r>
            <a:r>
              <a:rPr lang="it-IT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parameterized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dockerfile</a:t>
            </a:r>
            <a:r>
              <a:rPr lang="it-IT" baseline="0" dirty="0" smtClean="0"/>
              <a:t>  </a:t>
            </a:r>
          </a:p>
          <a:p>
            <a:r>
              <a:rPr lang="it-IT" baseline="0" dirty="0" err="1" smtClean="0"/>
              <a:t>During</a:t>
            </a:r>
            <a:r>
              <a:rPr lang="it-IT" baseline="0" dirty="0" smtClean="0"/>
              <a:t> build time the </a:t>
            </a:r>
            <a:r>
              <a:rPr lang="it-IT" baseline="0" dirty="0" err="1" smtClean="0"/>
              <a:t>tags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substituted</a:t>
            </a:r>
            <a:r>
              <a:rPr lang="it-IT" baseline="0" dirty="0" smtClean="0"/>
              <a:t> with the </a:t>
            </a:r>
            <a:r>
              <a:rPr lang="it-IT" baseline="0" dirty="0" err="1" smtClean="0"/>
              <a:t>actual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values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jar-name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version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the image </a:t>
            </a:r>
            <a:r>
              <a:rPr lang="it-IT" dirty="0" err="1" smtClean="0"/>
              <a:t>creation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command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transfer in the image the </a:t>
            </a:r>
            <a:r>
              <a:rPr lang="it-IT" dirty="0" err="1" smtClean="0"/>
              <a:t>artifacts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published</a:t>
            </a:r>
            <a:r>
              <a:rPr lang="it-IT" baseline="0" dirty="0" smtClean="0"/>
              <a:t> to GITHUB </a:t>
            </a:r>
            <a:r>
              <a:rPr lang="it-IT" baseline="0" dirty="0" err="1" smtClean="0"/>
              <a:t>during</a:t>
            </a:r>
            <a:r>
              <a:rPr lang="it-IT" baseline="0" dirty="0" smtClean="0"/>
              <a:t> the build </a:t>
            </a:r>
            <a:r>
              <a:rPr lang="it-IT" baseline="0" dirty="0" err="1" smtClean="0"/>
              <a:t>process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tag</a:t>
            </a:r>
            <a:r>
              <a:rPr lang="it-IT" dirty="0" smtClean="0"/>
              <a:t> </a:t>
            </a:r>
            <a:r>
              <a:rPr lang="it-IT" dirty="0" err="1" smtClean="0"/>
              <a:t>replacer</a:t>
            </a:r>
            <a:r>
              <a:rPr lang="it-IT" dirty="0" smtClean="0"/>
              <a:t> plug-in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Maven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build </a:t>
            </a:r>
            <a:r>
              <a:rPr lang="it-IT" baseline="0" dirty="0" err="1" smtClean="0"/>
              <a:t>descriptor</a:t>
            </a:r>
            <a:r>
              <a:rPr lang="it-IT" baseline="0" dirty="0" smtClean="0"/>
              <a:t> ,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reported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Plug-in configuration</a:t>
            </a:r>
          </a:p>
          <a:p>
            <a:r>
              <a:rPr lang="it-IT" dirty="0" smtClean="0"/>
              <a:t>By </a:t>
            </a:r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promote</a:t>
            </a:r>
            <a:r>
              <a:rPr lang="it-IT" dirty="0" smtClean="0"/>
              <a:t> to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repository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built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and the </a:t>
            </a:r>
            <a:r>
              <a:rPr lang="it-IT" baseline="0" dirty="0" err="1" smtClean="0"/>
              <a:t>dockerfile</a:t>
            </a:r>
            <a:r>
              <a:rPr lang="it-IT" baseline="0" dirty="0" smtClean="0"/>
              <a:t> </a:t>
            </a:r>
            <a:endParaRPr lang="it-IT" dirty="0" smtClean="0"/>
          </a:p>
          <a:p>
            <a:pPr lvl="1"/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GITHUB repository </a:t>
            </a:r>
            <a:r>
              <a:rPr lang="it-IT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stores</a:t>
            </a:r>
            <a:r>
              <a:rPr lang="it-IT" baseline="0" dirty="0" smtClean="0"/>
              <a:t> th</a:t>
            </a:r>
            <a:r>
              <a:rPr lang="it-IT" dirty="0" smtClean="0"/>
              <a:t>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  <a:r>
              <a:rPr lang="it-IT" dirty="0" err="1" smtClean="0"/>
              <a:t>according</a:t>
            </a:r>
            <a:r>
              <a:rPr lang="it-IT" dirty="0" smtClean="0"/>
              <a:t> to </a:t>
            </a:r>
            <a:r>
              <a:rPr lang="it-IT" dirty="0" err="1" smtClean="0"/>
              <a:t>Maven</a:t>
            </a:r>
            <a:r>
              <a:rPr lang="it-IT" dirty="0" smtClean="0"/>
              <a:t> </a:t>
            </a:r>
            <a:r>
              <a:rPr lang="it-IT" baseline="0" dirty="0" smtClean="0"/>
              <a:t>repository </a:t>
            </a:r>
            <a:r>
              <a:rPr lang="it-IT" dirty="0" err="1" smtClean="0"/>
              <a:t>specifications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81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DockerHub</a:t>
            </a:r>
            <a:r>
              <a:rPr lang="it-IT" baseline="0" dirty="0" smtClean="0"/>
              <a:t> Build </a:t>
            </a:r>
            <a:r>
              <a:rPr lang="it-IT" baseline="0" dirty="0" err="1" smtClean="0"/>
              <a:t>setting</a:t>
            </a:r>
            <a:r>
              <a:rPr lang="it-IT" baseline="0" dirty="0" smtClean="0"/>
              <a:t> 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source repository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repository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 (Branch/</a:t>
            </a:r>
            <a:r>
              <a:rPr lang="it-IT" baseline="0" dirty="0" err="1" smtClean="0"/>
              <a:t>tag</a:t>
            </a:r>
            <a:r>
              <a:rPr lang="it-IT" baseline="0" dirty="0" smtClean="0"/>
              <a:t>)</a:t>
            </a:r>
          </a:p>
          <a:p>
            <a:pPr marL="228581" indent="-228581">
              <a:buAutoNum type="arabicParenR"/>
            </a:pPr>
            <a:r>
              <a:rPr lang="it-IT" baseline="0" dirty="0" err="1" smtClean="0"/>
              <a:t>Tagname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image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button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triggers</a:t>
            </a:r>
            <a:r>
              <a:rPr lang="it-IT" baseline="0" dirty="0" smtClean="0"/>
              <a:t> a build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dirty="0" smtClean="0"/>
              <a:t> are the status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build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the build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finished</a:t>
            </a:r>
            <a:r>
              <a:rPr lang="it-IT" dirty="0" smtClean="0"/>
              <a:t> </a:t>
            </a:r>
            <a:r>
              <a:rPr lang="it-IT" dirty="0" err="1" smtClean="0"/>
              <a:t>successfully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reports the </a:t>
            </a:r>
            <a:r>
              <a:rPr lang="it-IT" dirty="0" err="1" smtClean="0"/>
              <a:t>corrispondent</a:t>
            </a:r>
            <a:r>
              <a:rPr lang="it-IT" baseline="0" dirty="0" smtClean="0"/>
              <a:t> </a:t>
            </a:r>
            <a:r>
              <a:rPr lang="it-IT" dirty="0" err="1" smtClean="0"/>
              <a:t>dockerfile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91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Quality assurance or USER ACCEPTANCE TEST is finished successfully, its time to provide in production the digital platform services.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 Project Managers aim to have a flexible production environment where scale up and down the resources dynamically as the needs changes. This with the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this reason </a:t>
            </a:r>
            <a:r>
              <a:rPr lang="en-US" dirty="0"/>
              <a:t>I addressed the choice to Pivotal Web Services, a cloud foundry based PAAS provider.</a:t>
            </a:r>
            <a:br>
              <a:rPr lang="en-US" dirty="0"/>
            </a:br>
            <a:endParaRPr lang="en-US" dirty="0"/>
          </a:p>
          <a:p>
            <a:r>
              <a:rPr lang="en-US" strike="sngStrike" dirty="0" err="1"/>
              <a:t>Infact</a:t>
            </a:r>
            <a:r>
              <a:rPr lang="en-US" strike="sngStrike" dirty="0"/>
              <a:t> in my  experience the a priori sizing capacity plan is challenging and very often happens that </a:t>
            </a:r>
          </a:p>
          <a:p>
            <a:r>
              <a:rPr lang="en-US" strike="sngStrike" dirty="0"/>
              <a:t>will be or too high or not </a:t>
            </a:r>
            <a:r>
              <a:rPr lang="en-US" strike="sngStrike" dirty="0" err="1"/>
              <a:t>adeguate</a:t>
            </a:r>
            <a:r>
              <a:rPr lang="en-US" strike="sngStrike" dirty="0"/>
              <a:t> for the effective transaction volumes and rigid to scale.</a:t>
            </a:r>
            <a:endParaRPr lang="it-IT" strike="sngStrik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baseline="0" dirty="0" smtClean="0"/>
              <a:t> of a PWS </a:t>
            </a:r>
            <a:r>
              <a:rPr lang="it-IT" baseline="0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, the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database </a:t>
            </a:r>
            <a:r>
              <a:rPr lang="it-IT" baseline="0" dirty="0" err="1" smtClean="0"/>
              <a:t>backing</a:t>
            </a:r>
            <a:r>
              <a:rPr lang="it-IT" baseline="0" dirty="0" smtClean="0"/>
              <a:t> service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also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</a:t>
            </a:r>
            <a:r>
              <a:rPr lang="it-IT" b="0" baseline="0" dirty="0" smtClean="0"/>
              <a:t>of </a:t>
            </a:r>
            <a:r>
              <a:rPr lang="it-IT" dirty="0"/>
              <a:t>Database server per service pattern </a:t>
            </a:r>
            <a:endParaRPr lang="it-IT" b="0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</a:t>
            </a:r>
            <a:r>
              <a:rPr lang="it-IT" baseline="0" dirty="0" err="1" smtClean="0"/>
              <a:t>details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start up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for the microservice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for the </a:t>
            </a:r>
            <a:r>
              <a:rPr lang="it-IT" baseline="0" dirty="0" err="1" smtClean="0"/>
              <a:t>mySql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in PWS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manifest </a:t>
            </a:r>
            <a:r>
              <a:rPr lang="it-IT" dirty="0" err="1" smtClean="0"/>
              <a:t>yml</a:t>
            </a:r>
            <a:r>
              <a:rPr lang="it-IT" dirty="0" smtClean="0"/>
              <a:t> </a:t>
            </a:r>
            <a:r>
              <a:rPr lang="it-IT" dirty="0" err="1" smtClean="0"/>
              <a:t>fiel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eclipse</a:t>
            </a:r>
            <a:r>
              <a:rPr lang="it-IT" baseline="0" dirty="0" smtClean="0"/>
              <a:t> for deployment </a:t>
            </a:r>
            <a:r>
              <a:rPr lang="it-IT" baseline="0" dirty="0" err="1" smtClean="0"/>
              <a:t>purpouse</a:t>
            </a:r>
            <a:endParaRPr lang="it-IT" baseline="0" dirty="0" smtClean="0"/>
          </a:p>
          <a:p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err="1" smtClean="0"/>
              <a:t>Among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evaluate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active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smtClean="0"/>
              <a:t>The deployment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carried</a:t>
            </a:r>
            <a:r>
              <a:rPr lang="it-IT" dirty="0" smtClean="0"/>
              <a:t> out </a:t>
            </a:r>
            <a:r>
              <a:rPr lang="it-IT" dirty="0" err="1" smtClean="0"/>
              <a:t>also</a:t>
            </a:r>
            <a:r>
              <a:rPr lang="it-IT" dirty="0" smtClean="0"/>
              <a:t> by </a:t>
            </a:r>
            <a:r>
              <a:rPr lang="it-IT" dirty="0" err="1" smtClean="0"/>
              <a:t>Maven</a:t>
            </a:r>
            <a:r>
              <a:rPr lang="it-IT" dirty="0" smtClean="0"/>
              <a:t> </a:t>
            </a:r>
          </a:p>
          <a:p>
            <a:pPr defTabSz="914326">
              <a:defRPr/>
            </a:pPr>
            <a:r>
              <a:rPr lang="it-IT" dirty="0" smtClean="0"/>
              <a:t>With a </a:t>
            </a:r>
            <a:r>
              <a:rPr lang="it-IT" dirty="0" err="1" smtClean="0"/>
              <a:t>specific</a:t>
            </a:r>
            <a:r>
              <a:rPr lang="it-IT" baseline="0" dirty="0" smtClean="0"/>
              <a:t> </a:t>
            </a:r>
            <a:r>
              <a:rPr lang="it-IT" dirty="0" smtClean="0"/>
              <a:t>Plug-in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eaLnBrk="1" hangingPunct="1"/>
            <a:r>
              <a:rPr lang="it-IT" dirty="0" smtClean="0"/>
              <a:t>Once </a:t>
            </a:r>
            <a:r>
              <a:rPr lang="it-IT" dirty="0" err="1" smtClean="0"/>
              <a:t>established</a:t>
            </a:r>
            <a:r>
              <a:rPr lang="it-IT" dirty="0" smtClean="0"/>
              <a:t>, the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help </a:t>
            </a:r>
            <a:r>
              <a:rPr lang="it-IT" dirty="0" err="1" smtClean="0"/>
              <a:t>us</a:t>
            </a:r>
            <a:r>
              <a:rPr lang="it-IT" dirty="0" smtClean="0"/>
              <a:t> </a:t>
            </a:r>
            <a:r>
              <a:rPr lang="it-IT" dirty="0" err="1" smtClean="0"/>
              <a:t>choose</a:t>
            </a:r>
            <a:r>
              <a:rPr lang="it-IT" dirty="0" smtClean="0"/>
              <a:t>:</a:t>
            </a:r>
          </a:p>
          <a:p>
            <a:pPr marL="685744" lvl="1" indent="-228581">
              <a:buFont typeface="+mj-lt"/>
              <a:buAutoNum type="arabicPeriod"/>
            </a:pPr>
            <a:r>
              <a:rPr lang="it-IT" dirty="0" smtClean="0"/>
              <a:t>The </a:t>
            </a:r>
            <a:r>
              <a:rPr lang="it-IT" dirty="0" err="1" smtClean="0"/>
              <a:t>type</a:t>
            </a:r>
            <a:r>
              <a:rPr lang="it-IT" dirty="0" smtClean="0"/>
              <a:t> of </a:t>
            </a:r>
            <a:r>
              <a:rPr lang="it-IT" dirty="0" err="1" smtClean="0"/>
              <a:t>architecture</a:t>
            </a:r>
            <a:r>
              <a:rPr lang="it-IT" dirty="0" smtClean="0"/>
              <a:t> of the </a:t>
            </a:r>
            <a:r>
              <a:rPr lang="it-IT" dirty="0" err="1" smtClean="0"/>
              <a:t>system</a:t>
            </a:r>
            <a:endParaRPr lang="it-IT" dirty="0" smtClean="0"/>
          </a:p>
          <a:p>
            <a:pPr marL="685744" lvl="1" indent="-228581">
              <a:buFont typeface="+mj-lt"/>
              <a:buAutoNum type="arabicPeriod"/>
            </a:pPr>
            <a:r>
              <a:rPr lang="it-IT" dirty="0" smtClean="0"/>
              <a:t>The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r>
              <a:rPr lang="it-IT" dirty="0" err="1" smtClean="0"/>
              <a:t>technologies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</a:t>
            </a:r>
            <a:r>
              <a:rPr lang="it-IT" dirty="0" err="1" smtClean="0"/>
              <a:t>implement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once the set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chosen</a:t>
            </a:r>
            <a:endParaRPr lang="it-IT" dirty="0" smtClean="0"/>
          </a:p>
          <a:p>
            <a:pPr marL="685744" lvl="1" indent="-228581">
              <a:buFont typeface="+mj-lt"/>
              <a:buAutoNum type="arabicPeriod"/>
            </a:pPr>
            <a:r>
              <a:rPr lang="it-IT" dirty="0" smtClean="0"/>
              <a:t>The software life </a:t>
            </a:r>
            <a:r>
              <a:rPr lang="it-IT" dirty="0" err="1" smtClean="0"/>
              <a:t>cycle</a:t>
            </a:r>
            <a:r>
              <a:rPr lang="it-IT" dirty="0" smtClean="0"/>
              <a:t> </a:t>
            </a:r>
            <a:r>
              <a:rPr lang="it-IT" dirty="0" err="1" smtClean="0"/>
              <a:t>leading</a:t>
            </a:r>
            <a:r>
              <a:rPr lang="it-IT" dirty="0" smtClean="0"/>
              <a:t> up to delivery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005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996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In a Database per Service architecture each service has its own database </a:t>
            </a:r>
          </a:p>
          <a:p>
            <a:r>
              <a:rPr lang="it-IT" sz="3600" dirty="0"/>
              <a:t>In </a:t>
            </a:r>
            <a:r>
              <a:rPr lang="it-IT" sz="3600" dirty="0" err="1"/>
              <a:t>this</a:t>
            </a:r>
            <a:r>
              <a:rPr lang="it-IT" sz="3600" dirty="0"/>
              <a:t> scenario the use of </a:t>
            </a:r>
            <a:r>
              <a:rPr lang="it-IT" sz="3600" dirty="0" err="1"/>
              <a:t>convenient</a:t>
            </a:r>
            <a:r>
              <a:rPr lang="it-IT" sz="3600" dirty="0"/>
              <a:t> data model </a:t>
            </a:r>
            <a:r>
              <a:rPr lang="it-IT" sz="3600" dirty="0" err="1"/>
              <a:t>according</a:t>
            </a:r>
            <a:r>
              <a:rPr lang="it-IT" sz="3600" dirty="0"/>
              <a:t> 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called</a:t>
            </a:r>
            <a:r>
              <a:rPr lang="it-IT" sz="3600" dirty="0"/>
              <a:t> 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/>
              <a:t>»</a:t>
            </a:r>
          </a:p>
          <a:p>
            <a:pPr marL="457163" lvl="2">
              <a:spcBef>
                <a:spcPts val="2099"/>
              </a:spcBef>
              <a:buFont typeface="Wingdings" pitchFamily="2" charset="2"/>
              <a:buChar char="§"/>
            </a:pPr>
            <a:r>
              <a:rPr lang="it-IT" sz="3600" dirty="0"/>
              <a:t>With </a:t>
            </a:r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the 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/>
              <a:t>etc</a:t>
            </a:r>
            <a:r>
              <a:rPr lang="it-IT" sz="3600" dirty="0"/>
              <a:t>) </a:t>
            </a:r>
            <a:r>
              <a:rPr lang="it-IT" sz="3600" dirty="0" err="1"/>
              <a:t>obtaining</a:t>
            </a:r>
            <a:r>
              <a:rPr lang="it-IT" sz="3600" dirty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and </a:t>
            </a:r>
            <a:r>
              <a:rPr lang="it-IT" sz="3600" dirty="0" err="1"/>
              <a:t>scalability</a:t>
            </a:r>
            <a:endParaRPr lang="it-IT" sz="3600" dirty="0"/>
          </a:p>
          <a:p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introduce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challenges</a:t>
            </a:r>
            <a:r>
              <a:rPr lang="it-IT" sz="3600" dirty="0"/>
              <a:t>:</a:t>
            </a:r>
          </a:p>
          <a:p>
            <a:pPr lvl="2"/>
            <a:r>
              <a:rPr lang="en-US" sz="3600" dirty="0"/>
              <a:t>Because some business transactions need to  span over multiple service, </a:t>
            </a:r>
            <a:r>
              <a:rPr lang="it-IT" sz="3600" dirty="0" err="1"/>
              <a:t>we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sz="3600" dirty="0"/>
          </a:p>
          <a:p>
            <a:r>
              <a:rPr lang="en-US" sz="3600" dirty="0"/>
              <a:t>Each service publishes an event whenever it update it’s data. Other service subscribe to these  events and when an event is received, the subscriber service will update it’s data</a:t>
            </a:r>
            <a:endParaRPr lang="it-IT" sz="3600" b="1" dirty="0"/>
          </a:p>
          <a:p>
            <a:endParaRPr lang="en-US" sz="3600" dirty="0"/>
          </a:p>
          <a:p>
            <a:r>
              <a:rPr lang="en-US" sz="3600" dirty="0"/>
              <a:t>In this way an application is enabled to maintain data consistency across multiple services without using distributed transactions</a:t>
            </a:r>
          </a:p>
          <a:p>
            <a:endParaRPr lang="it-IT" sz="3600" dirty="0"/>
          </a:p>
          <a:p>
            <a:endParaRPr lang="en-US" sz="3600" dirty="0"/>
          </a:p>
          <a:p>
            <a:r>
              <a:rPr lang="en-US" sz="3600" dirty="0"/>
              <a:t>This solution has the following drawbacks:</a:t>
            </a:r>
            <a:endParaRPr lang="it-IT" sz="3600" dirty="0"/>
          </a:p>
          <a:p>
            <a:pPr lvl="1"/>
            <a:r>
              <a:rPr lang="en-US" sz="3600" dirty="0"/>
              <a:t>A more complex programming model</a:t>
            </a:r>
          </a:p>
          <a:p>
            <a:pPr lvl="1"/>
            <a:r>
              <a:rPr lang="en-US" sz="3600" dirty="0"/>
              <a:t>An overhead of management</a:t>
            </a:r>
          </a:p>
          <a:p>
            <a:pPr lvl="1"/>
            <a:r>
              <a:rPr lang="it-IT" sz="3600" dirty="0"/>
              <a:t>The </a:t>
            </a:r>
            <a:r>
              <a:rPr lang="it-IT" sz="3600" dirty="0" err="1"/>
              <a:t>need</a:t>
            </a:r>
            <a:r>
              <a:rPr lang="it-IT" sz="3600" dirty="0"/>
              <a:t> of </a:t>
            </a:r>
            <a:r>
              <a:rPr lang="it-IT" sz="3600" dirty="0" err="1"/>
              <a:t>implementing</a:t>
            </a:r>
            <a:r>
              <a:rPr lang="it-IT" sz="3600" dirty="0"/>
              <a:t> </a:t>
            </a:r>
            <a:r>
              <a:rPr lang="it-IT" sz="3600" dirty="0" err="1"/>
              <a:t>compensating</a:t>
            </a:r>
            <a:r>
              <a:rPr lang="it-IT" sz="3600" dirty="0"/>
              <a:t> </a:t>
            </a:r>
            <a:r>
              <a:rPr lang="it-IT" sz="3600" dirty="0" err="1"/>
              <a:t>transactions</a:t>
            </a:r>
            <a:r>
              <a:rPr lang="it-IT" sz="3600" dirty="0"/>
              <a:t> to </a:t>
            </a:r>
            <a:r>
              <a:rPr lang="it-IT" sz="3600" dirty="0" err="1"/>
              <a:t>recover</a:t>
            </a:r>
            <a:r>
              <a:rPr lang="it-IT" sz="3600" dirty="0"/>
              <a:t> from </a:t>
            </a:r>
            <a:r>
              <a:rPr lang="it-IT" sz="3600" dirty="0" err="1"/>
              <a:t>application</a:t>
            </a:r>
            <a:r>
              <a:rPr lang="it-IT" sz="3600" dirty="0"/>
              <a:t> and/or </a:t>
            </a:r>
            <a:r>
              <a:rPr lang="it-IT" sz="3600" dirty="0" err="1"/>
              <a:t>infrastructure</a:t>
            </a:r>
            <a:r>
              <a:rPr lang="it-IT" sz="3600" dirty="0"/>
              <a:t> </a:t>
            </a:r>
            <a:r>
              <a:rPr lang="it-IT" sz="3600" dirty="0" err="1"/>
              <a:t>failures</a:t>
            </a:r>
            <a:endParaRPr lang="it-IT" sz="3600" dirty="0"/>
          </a:p>
          <a:p>
            <a:pPr lvl="1"/>
            <a:r>
              <a:rPr lang="it-IT" sz="3600" dirty="0"/>
              <a:t>The </a:t>
            </a:r>
            <a:r>
              <a:rPr lang="it-IT" sz="3600" dirty="0" err="1"/>
              <a:t>need</a:t>
            </a:r>
            <a:r>
              <a:rPr lang="it-IT" sz="3600" dirty="0"/>
              <a:t> </a:t>
            </a:r>
            <a:r>
              <a:rPr lang="it-IT" sz="3600" dirty="0" err="1"/>
              <a:t>also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</a:t>
            </a:r>
            <a:r>
              <a:rPr lang="it-IT" sz="3600" dirty="0" err="1"/>
              <a:t>queries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retrieve</a:t>
            </a:r>
            <a:r>
              <a:rPr lang="it-IT" sz="3600" dirty="0"/>
              <a:t> data from multiple </a:t>
            </a:r>
            <a:r>
              <a:rPr lang="it-IT" sz="3600" dirty="0" err="1"/>
              <a:t>services</a:t>
            </a:r>
            <a:endParaRPr lang="it-IT" sz="3600" dirty="0"/>
          </a:p>
          <a:p>
            <a:pPr lvl="1"/>
            <a:endParaRPr lang="it-IT" sz="3600" dirty="0"/>
          </a:p>
          <a:p>
            <a:pPr defTabSz="914326">
              <a:defRPr/>
            </a:pPr>
            <a:r>
              <a:rPr lang="it-IT" sz="3600" dirty="0"/>
              <a:t>With a message broker </a:t>
            </a:r>
            <a:r>
              <a:rPr lang="it-IT" sz="3600" dirty="0" err="1"/>
              <a:t>there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more </a:t>
            </a:r>
            <a:r>
              <a:rPr lang="it-IT" sz="3600" dirty="0" err="1"/>
              <a:t>infrastructure</a:t>
            </a:r>
            <a:r>
              <a:rPr lang="it-IT" sz="3600" dirty="0"/>
              <a:t> to </a:t>
            </a:r>
            <a:r>
              <a:rPr lang="it-IT" sz="3600" dirty="0" err="1"/>
              <a:t>handle</a:t>
            </a:r>
            <a:r>
              <a:rPr lang="it-IT" sz="3600" dirty="0"/>
              <a:t> </a:t>
            </a:r>
            <a:r>
              <a:rPr lang="it-IT" sz="3600" dirty="0" err="1"/>
              <a:t>but</a:t>
            </a:r>
            <a:r>
              <a:rPr lang="it-IT" sz="3600" dirty="0"/>
              <a:t> </a:t>
            </a:r>
            <a:r>
              <a:rPr lang="it-IT" sz="3600" dirty="0" err="1"/>
              <a:t>there</a:t>
            </a:r>
            <a:r>
              <a:rPr lang="it-IT" sz="3600" dirty="0"/>
              <a:t> are </a:t>
            </a:r>
            <a:r>
              <a:rPr lang="it-IT" sz="3600" dirty="0" err="1"/>
              <a:t>also</a:t>
            </a:r>
            <a:r>
              <a:rPr lang="it-IT" sz="3600" dirty="0"/>
              <a:t>  a </a:t>
            </a:r>
            <a:r>
              <a:rPr lang="it-IT" sz="3600" dirty="0" err="1"/>
              <a:t>central</a:t>
            </a:r>
            <a:r>
              <a:rPr lang="it-IT" sz="3600" dirty="0"/>
              <a:t> </a:t>
            </a:r>
            <a:r>
              <a:rPr lang="it-IT" sz="3600" dirty="0" err="1"/>
              <a:t>place</a:t>
            </a:r>
            <a:r>
              <a:rPr lang="it-IT" sz="3600" dirty="0"/>
              <a:t> </a:t>
            </a:r>
            <a:r>
              <a:rPr lang="it-IT" sz="3600" dirty="0" err="1"/>
              <a:t>where</a:t>
            </a:r>
            <a:r>
              <a:rPr lang="it-IT" sz="3600" dirty="0"/>
              <a:t> the </a:t>
            </a:r>
            <a:r>
              <a:rPr lang="it-IT" sz="3600" dirty="0" err="1"/>
              <a:t>events</a:t>
            </a:r>
            <a:r>
              <a:rPr lang="it-IT" sz="3600" dirty="0"/>
              <a:t> are </a:t>
            </a:r>
            <a:r>
              <a:rPr lang="it-IT" sz="3600" dirty="0" err="1"/>
              <a:t>stored</a:t>
            </a:r>
            <a:r>
              <a:rPr lang="it-IT" sz="3600" dirty="0"/>
              <a:t>.</a:t>
            </a:r>
          </a:p>
          <a:p>
            <a:pPr lvl="1"/>
            <a:endParaRPr lang="it-IT" sz="3600" dirty="0"/>
          </a:p>
          <a:p>
            <a:pPr lvl="1"/>
            <a:endParaRPr lang="it-IT" sz="3600" dirty="0"/>
          </a:p>
          <a:p>
            <a:r>
              <a:rPr lang="it-IT" sz="3600" dirty="0"/>
              <a:t>The </a:t>
            </a:r>
            <a:r>
              <a:rPr lang="it-IT" sz="3600" dirty="0" err="1"/>
              <a:t>failures</a:t>
            </a:r>
            <a:r>
              <a:rPr lang="it-IT" sz="3600" dirty="0"/>
              <a:t> </a:t>
            </a:r>
            <a:r>
              <a:rPr lang="it-IT" sz="3600" dirty="0" err="1"/>
              <a:t>issues</a:t>
            </a:r>
            <a:r>
              <a:rPr lang="it-IT" sz="3600" dirty="0"/>
              <a:t>  </a:t>
            </a:r>
            <a:r>
              <a:rPr lang="it-IT" sz="3600" dirty="0" err="1"/>
              <a:t>could</a:t>
            </a:r>
            <a:r>
              <a:rPr lang="it-IT" sz="3600" dirty="0"/>
              <a:t> be mitigate </a:t>
            </a:r>
            <a:r>
              <a:rPr lang="it-IT" sz="3600" dirty="0" err="1"/>
              <a:t>choosing</a:t>
            </a:r>
            <a:r>
              <a:rPr lang="it-IT" sz="3600" dirty="0"/>
              <a:t> an high reliability message broker </a:t>
            </a:r>
            <a:r>
              <a:rPr lang="it-IT" sz="3600" dirty="0" err="1"/>
              <a:t>infrastructure</a:t>
            </a:r>
            <a:r>
              <a:rPr lang="it-IT" sz="3600" dirty="0"/>
              <a:t> </a:t>
            </a:r>
          </a:p>
          <a:p>
            <a:r>
              <a:rPr lang="it-IT" sz="3600" dirty="0" err="1"/>
              <a:t>Eventually</a:t>
            </a:r>
            <a:r>
              <a:rPr lang="it-IT" sz="3600" dirty="0"/>
              <a:t> the broker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scaled</a:t>
            </a:r>
            <a:r>
              <a:rPr lang="it-IT" sz="3600" dirty="0"/>
              <a:t> out </a:t>
            </a:r>
            <a:r>
              <a:rPr lang="it-IT" sz="3600" dirty="0" err="1"/>
              <a:t>indipendenplty</a:t>
            </a:r>
            <a:r>
              <a:rPr lang="it-IT" sz="3600" dirty="0"/>
              <a:t> from the </a:t>
            </a:r>
            <a:r>
              <a:rPr lang="it-IT" sz="3600" dirty="0" err="1"/>
              <a:t>rest</a:t>
            </a:r>
            <a:r>
              <a:rPr lang="it-IT" sz="3600" dirty="0"/>
              <a:t> of the </a:t>
            </a:r>
            <a:r>
              <a:rPr lang="it-IT" sz="3600" dirty="0" err="1"/>
              <a:t>system</a:t>
            </a:r>
            <a:r>
              <a:rPr lang="it-IT" sz="3600" dirty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800" dirty="0"/>
          </a:p>
          <a:p>
            <a:r>
              <a:rPr lang="it-IT" sz="2800" dirty="0" err="1"/>
              <a:t>This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the </a:t>
            </a:r>
            <a:r>
              <a:rPr lang="it-IT" sz="2800" dirty="0" err="1"/>
              <a:t>example</a:t>
            </a:r>
            <a:r>
              <a:rPr lang="it-IT" sz="2800" dirty="0"/>
              <a:t> </a:t>
            </a:r>
            <a:r>
              <a:rPr lang="it-IT" sz="2800" dirty="0" err="1"/>
              <a:t>provided</a:t>
            </a:r>
            <a:r>
              <a:rPr lang="it-IT" sz="2800" dirty="0"/>
              <a:t> of a the base model of an </a:t>
            </a:r>
            <a:r>
              <a:rPr lang="it-IT" sz="2800" dirty="0" err="1"/>
              <a:t>event</a:t>
            </a:r>
            <a:r>
              <a:rPr lang="it-IT" sz="2800" dirty="0"/>
              <a:t> </a:t>
            </a:r>
            <a:r>
              <a:rPr lang="it-IT" sz="2800" dirty="0" err="1"/>
              <a:t>driven</a:t>
            </a:r>
            <a:r>
              <a:rPr lang="it-IT" sz="2800" dirty="0"/>
              <a:t> </a:t>
            </a:r>
            <a:r>
              <a:rPr lang="it-IT" sz="2800" dirty="0" err="1"/>
              <a:t>architecture</a:t>
            </a:r>
            <a:r>
              <a:rPr lang="it-IT" sz="2800" dirty="0"/>
              <a:t> </a:t>
            </a:r>
          </a:p>
          <a:p>
            <a:pPr defTabSz="914326">
              <a:defRPr/>
            </a:pPr>
            <a:r>
              <a:rPr lang="it-IT" sz="2800" dirty="0" err="1"/>
              <a:t>Besides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also</a:t>
            </a:r>
            <a:r>
              <a:rPr lang="it-IT" sz="2800" dirty="0"/>
              <a:t> an </a:t>
            </a:r>
            <a:r>
              <a:rPr lang="it-IT" sz="2800" dirty="0" err="1"/>
              <a:t>example</a:t>
            </a:r>
            <a:r>
              <a:rPr lang="it-IT" sz="2800" dirty="0"/>
              <a:t> of the  so </a:t>
            </a:r>
            <a:r>
              <a:rPr lang="it-IT" sz="2800" dirty="0" err="1"/>
              <a:t>called</a:t>
            </a:r>
            <a:r>
              <a:rPr lang="it-IT" sz="2800" dirty="0"/>
              <a:t> «</a:t>
            </a:r>
            <a:r>
              <a:rPr lang="it-IT" sz="2800" dirty="0" err="1"/>
              <a:t>poliglot</a:t>
            </a:r>
            <a:r>
              <a:rPr lang="it-IT" sz="2800" dirty="0"/>
              <a:t> </a:t>
            </a:r>
            <a:r>
              <a:rPr lang="it-IT" sz="2800" dirty="0" err="1"/>
              <a:t>persistence</a:t>
            </a:r>
            <a:r>
              <a:rPr lang="it-IT" sz="2800" dirty="0"/>
              <a:t>» </a:t>
            </a:r>
          </a:p>
          <a:p>
            <a:pPr defTabSz="914326">
              <a:defRPr/>
            </a:pPr>
            <a:r>
              <a:rPr lang="it-IT" sz="2800" dirty="0"/>
              <a:t>a model of </a:t>
            </a:r>
            <a:r>
              <a:rPr lang="it-IT" sz="2800" dirty="0" err="1"/>
              <a:t>persistence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spans</a:t>
            </a:r>
            <a:r>
              <a:rPr lang="it-IT" sz="2800" dirty="0"/>
              <a:t> over </a:t>
            </a:r>
            <a:r>
              <a:rPr lang="it-IT" sz="2800" dirty="0" err="1"/>
              <a:t>different</a:t>
            </a:r>
            <a:r>
              <a:rPr lang="it-IT" sz="2800" dirty="0"/>
              <a:t> data </a:t>
            </a:r>
            <a:r>
              <a:rPr lang="it-IT" sz="2800" dirty="0" err="1"/>
              <a:t>store</a:t>
            </a:r>
            <a:r>
              <a:rPr lang="it-IT" sz="2800" dirty="0"/>
              <a:t> </a:t>
            </a:r>
            <a:r>
              <a:rPr lang="it-IT" sz="2800" dirty="0" err="1"/>
              <a:t>introduced</a:t>
            </a:r>
            <a:r>
              <a:rPr lang="it-IT" sz="2800" dirty="0"/>
              <a:t> for the </a:t>
            </a:r>
            <a:r>
              <a:rPr lang="it-IT" sz="2800" dirty="0" err="1"/>
              <a:t>fact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: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sz="2800" dirty="0" err="1"/>
              <a:t>distributed</a:t>
            </a:r>
            <a:r>
              <a:rPr lang="it-IT" sz="2800" dirty="0"/>
              <a:t> </a:t>
            </a:r>
            <a:r>
              <a:rPr lang="it-IT" sz="2800" dirty="0" err="1"/>
              <a:t>transaction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not</a:t>
            </a:r>
            <a:r>
              <a:rPr lang="it-IT" sz="2800" dirty="0"/>
              <a:t> </a:t>
            </a:r>
            <a:r>
              <a:rPr lang="it-IT" sz="2800" dirty="0" err="1"/>
              <a:t>supported</a:t>
            </a:r>
            <a:r>
              <a:rPr lang="it-IT" sz="2800" dirty="0"/>
              <a:t> by </a:t>
            </a:r>
            <a:r>
              <a:rPr lang="it-IT" sz="2800" dirty="0" err="1"/>
              <a:t>MongoDb</a:t>
            </a:r>
            <a:r>
              <a:rPr lang="it-IT" sz="2800" dirty="0"/>
              <a:t>, 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sz="2800" dirty="0"/>
              <a:t>data </a:t>
            </a:r>
            <a:r>
              <a:rPr lang="it-IT" sz="2800" dirty="0" err="1"/>
              <a:t>consistency</a:t>
            </a:r>
            <a:r>
              <a:rPr lang="it-IT" sz="2800" dirty="0"/>
              <a:t> </a:t>
            </a:r>
            <a:r>
              <a:rPr lang="it-IT" sz="2800" dirty="0" err="1"/>
              <a:t>shoud</a:t>
            </a:r>
            <a:r>
              <a:rPr lang="it-IT" sz="2800" dirty="0"/>
              <a:t> be </a:t>
            </a:r>
            <a:r>
              <a:rPr lang="it-IT" sz="2800" dirty="0" err="1"/>
              <a:t>realized</a:t>
            </a:r>
            <a:r>
              <a:rPr lang="it-IT" sz="2800" dirty="0"/>
              <a:t> by </a:t>
            </a:r>
            <a:r>
              <a:rPr lang="it-IT" sz="2800" dirty="0" err="1"/>
              <a:t>asynchronous</a:t>
            </a:r>
            <a:r>
              <a:rPr lang="it-IT" sz="2800" dirty="0"/>
              <a:t> non-</a:t>
            </a:r>
            <a:r>
              <a:rPr lang="it-IT" sz="2800" dirty="0" err="1"/>
              <a:t>blocking</a:t>
            </a:r>
            <a:r>
              <a:rPr lang="it-IT" sz="2800" dirty="0"/>
              <a:t> </a:t>
            </a:r>
            <a:r>
              <a:rPr lang="it-IT" sz="2800" dirty="0" err="1"/>
              <a:t>operations</a:t>
            </a:r>
            <a:endParaRPr lang="it-IT" sz="2800" dirty="0"/>
          </a:p>
          <a:p>
            <a:endParaRPr lang="it-IT" sz="2800" dirty="0"/>
          </a:p>
          <a:p>
            <a:pPr defTabSz="914326">
              <a:defRPr/>
            </a:pPr>
            <a:r>
              <a:rPr lang="it-IT" sz="2800" dirty="0"/>
              <a:t>The </a:t>
            </a:r>
            <a:r>
              <a:rPr lang="it-IT" sz="2800" dirty="0" err="1"/>
              <a:t>example</a:t>
            </a:r>
            <a:r>
              <a:rPr lang="it-IT" sz="2800" dirty="0"/>
              <a:t> </a:t>
            </a:r>
            <a:r>
              <a:rPr lang="it-IT" sz="2800" dirty="0" err="1"/>
              <a:t>consist</a:t>
            </a:r>
            <a:r>
              <a:rPr lang="it-IT" sz="2800" dirty="0"/>
              <a:t> of </a:t>
            </a:r>
            <a:r>
              <a:rPr lang="it-IT" sz="2800" dirty="0" err="1"/>
              <a:t>three</a:t>
            </a:r>
            <a:r>
              <a:rPr lang="it-IT" sz="2800" dirty="0"/>
              <a:t> microservices </a:t>
            </a:r>
            <a:r>
              <a:rPr lang="it-IT" sz="2800" dirty="0" err="1"/>
              <a:t>represented</a:t>
            </a:r>
            <a:r>
              <a:rPr lang="it-IT" sz="2800" dirty="0"/>
              <a:t> by the blu </a:t>
            </a:r>
            <a:r>
              <a:rPr lang="it-IT" sz="2800" dirty="0" err="1"/>
              <a:t>shape</a:t>
            </a:r>
            <a:r>
              <a:rPr lang="it-IT" sz="2800" dirty="0"/>
              <a:t> </a:t>
            </a:r>
            <a:r>
              <a:rPr lang="it-IT" sz="2800" dirty="0" err="1"/>
              <a:t>showing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each</a:t>
            </a:r>
            <a:r>
              <a:rPr lang="it-IT" sz="2800" dirty="0"/>
              <a:t> </a:t>
            </a:r>
            <a:r>
              <a:rPr lang="it-IT" sz="2800" dirty="0" err="1"/>
              <a:t>datastore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considered</a:t>
            </a:r>
            <a:r>
              <a:rPr lang="it-IT" sz="2800" dirty="0"/>
              <a:t> </a:t>
            </a:r>
            <a:r>
              <a:rPr lang="it-IT" sz="2800" dirty="0" err="1"/>
              <a:t>itself</a:t>
            </a:r>
            <a:r>
              <a:rPr lang="it-IT" sz="2800" dirty="0"/>
              <a:t> </a:t>
            </a:r>
            <a:r>
              <a:rPr lang="it-IT" sz="2800" dirty="0" err="1"/>
              <a:t>as</a:t>
            </a:r>
            <a:r>
              <a:rPr lang="it-IT" sz="2800" dirty="0"/>
              <a:t> a part of the microservice</a:t>
            </a:r>
          </a:p>
          <a:p>
            <a:endParaRPr lang="it-IT" sz="2800" dirty="0"/>
          </a:p>
          <a:p>
            <a:pPr marL="971471" lvl="1" indent="-514308">
              <a:buFont typeface="+mj-lt"/>
              <a:buAutoNum type="arabicPeriod"/>
            </a:pPr>
            <a:r>
              <a:rPr lang="it-IT" sz="2800" dirty="0"/>
              <a:t>The first </a:t>
            </a:r>
            <a:r>
              <a:rPr lang="it-IT" sz="2800" dirty="0" err="1"/>
              <a:t>implements</a:t>
            </a:r>
            <a:r>
              <a:rPr lang="it-IT" sz="2800" dirty="0"/>
              <a:t> the Booking core </a:t>
            </a:r>
            <a:r>
              <a:rPr lang="it-IT" sz="2800" dirty="0" err="1"/>
              <a:t>functions</a:t>
            </a:r>
            <a:r>
              <a:rPr lang="it-IT" sz="2800" dirty="0"/>
              <a:t> with a </a:t>
            </a:r>
            <a:r>
              <a:rPr lang="it-IT" sz="2800" dirty="0" err="1"/>
              <a:t>MySql</a:t>
            </a:r>
            <a:r>
              <a:rPr lang="it-IT" sz="2800" dirty="0"/>
              <a:t> </a:t>
            </a:r>
            <a:r>
              <a:rPr lang="it-IT" sz="2800" dirty="0" err="1"/>
              <a:t>persistence</a:t>
            </a:r>
            <a:r>
              <a:rPr lang="it-IT" sz="2800" dirty="0"/>
              <a:t> database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sz="2800" dirty="0"/>
              <a:t>The </a:t>
            </a:r>
            <a:r>
              <a:rPr lang="it-IT" sz="2800" dirty="0" err="1"/>
              <a:t>second</a:t>
            </a:r>
            <a:r>
              <a:rPr lang="it-IT" sz="2800" dirty="0"/>
              <a:t> </a:t>
            </a:r>
            <a:r>
              <a:rPr lang="it-IT" sz="2800" dirty="0" err="1"/>
              <a:t>implements</a:t>
            </a:r>
            <a:r>
              <a:rPr lang="it-IT" sz="2800" dirty="0"/>
              <a:t> the Management </a:t>
            </a:r>
            <a:r>
              <a:rPr lang="it-IT" sz="2800" dirty="0" err="1"/>
              <a:t>functions</a:t>
            </a:r>
            <a:r>
              <a:rPr lang="it-IT" sz="2800" dirty="0"/>
              <a:t> , with a </a:t>
            </a:r>
            <a:r>
              <a:rPr lang="it-IT" sz="2800" dirty="0" err="1"/>
              <a:t>MySql</a:t>
            </a:r>
            <a:r>
              <a:rPr lang="it-IT" sz="2800" dirty="0"/>
              <a:t> </a:t>
            </a:r>
            <a:r>
              <a:rPr lang="it-IT" sz="2800" dirty="0" err="1"/>
              <a:t>persistence</a:t>
            </a:r>
            <a:r>
              <a:rPr lang="it-IT" sz="2800" dirty="0"/>
              <a:t> database </a:t>
            </a:r>
            <a:r>
              <a:rPr lang="it-IT" sz="2800" dirty="0" err="1"/>
              <a:t>too</a:t>
            </a:r>
            <a:endParaRPr lang="it-IT" sz="2800" dirty="0"/>
          </a:p>
          <a:p>
            <a:pPr marL="971471" lvl="1" indent="-514308">
              <a:buFont typeface="+mj-lt"/>
              <a:buAutoNum type="arabicPeriod"/>
            </a:pPr>
            <a:r>
              <a:rPr lang="it-IT" sz="2800" dirty="0"/>
              <a:t>The </a:t>
            </a:r>
            <a:r>
              <a:rPr lang="it-IT" sz="2800" dirty="0" err="1"/>
              <a:t>third</a:t>
            </a:r>
            <a:r>
              <a:rPr lang="it-IT" sz="2800" dirty="0"/>
              <a:t> </a:t>
            </a:r>
            <a:r>
              <a:rPr lang="it-IT" sz="2800" dirty="0" err="1"/>
              <a:t>implements</a:t>
            </a:r>
            <a:r>
              <a:rPr lang="it-IT" sz="2800" dirty="0"/>
              <a:t> the </a:t>
            </a:r>
            <a:r>
              <a:rPr lang="it-IT" sz="2800" dirty="0" err="1"/>
              <a:t>Materialized</a:t>
            </a:r>
            <a:r>
              <a:rPr lang="it-IT" sz="2800" dirty="0"/>
              <a:t> </a:t>
            </a:r>
            <a:r>
              <a:rPr lang="it-IT" sz="2800" dirty="0" err="1"/>
              <a:t>view</a:t>
            </a:r>
            <a:r>
              <a:rPr lang="it-IT" sz="2800" dirty="0"/>
              <a:t> </a:t>
            </a:r>
            <a:r>
              <a:rPr lang="it-IT" sz="2800" dirty="0" err="1"/>
              <a:t>functions</a:t>
            </a:r>
            <a:r>
              <a:rPr lang="it-IT" sz="2800" dirty="0"/>
              <a:t> </a:t>
            </a:r>
            <a:r>
              <a:rPr lang="it-IT" sz="2800" dirty="0" err="1"/>
              <a:t>using</a:t>
            </a:r>
            <a:r>
              <a:rPr lang="it-IT" sz="2800" dirty="0"/>
              <a:t> a </a:t>
            </a:r>
            <a:r>
              <a:rPr lang="it-IT" sz="2800" dirty="0" err="1"/>
              <a:t>Mongo</a:t>
            </a:r>
            <a:r>
              <a:rPr lang="it-IT" sz="2800" dirty="0"/>
              <a:t> data </a:t>
            </a:r>
            <a:r>
              <a:rPr lang="it-IT" sz="2800" dirty="0" err="1"/>
              <a:t>store</a:t>
            </a:r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The </a:t>
            </a:r>
            <a:r>
              <a:rPr lang="it-IT" sz="2800" dirty="0" err="1"/>
              <a:t>realization</a:t>
            </a:r>
            <a:r>
              <a:rPr lang="it-IT" sz="2800" dirty="0"/>
              <a:t> of a business </a:t>
            </a:r>
            <a:r>
              <a:rPr lang="it-IT" sz="2800" dirty="0" err="1"/>
              <a:t>transaction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provided</a:t>
            </a:r>
            <a:r>
              <a:rPr lang="it-IT" sz="2800" dirty="0"/>
              <a:t> by :</a:t>
            </a:r>
          </a:p>
          <a:p>
            <a:endParaRPr lang="it-IT" sz="2800" dirty="0"/>
          </a:p>
          <a:p>
            <a:pPr marL="685744" lvl="1" indent="-228581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744" lvl="1" indent="-228581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163" lvl="1"/>
            <a:endParaRPr lang="it-IT" dirty="0" smtClean="0"/>
          </a:p>
          <a:p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chart </a:t>
            </a:r>
            <a:r>
              <a:rPr lang="it-IT" baseline="0" dirty="0" err="1" smtClean="0"/>
              <a:t>provide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semplify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)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defTabSz="914326"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vae</a:t>
            </a:r>
            <a:r>
              <a:rPr lang="it-IT" dirty="0" smtClean="0"/>
              <a:t> </a:t>
            </a:r>
            <a:r>
              <a:rPr lang="it-IT" dirty="0" err="1" smtClean="0"/>
              <a:t>reported</a:t>
            </a:r>
            <a:r>
              <a:rPr lang="it-IT" dirty="0" smtClean="0"/>
              <a:t> </a:t>
            </a:r>
            <a:r>
              <a:rPr lang="it-IT" baseline="0" dirty="0" smtClean="0"/>
              <a:t>the </a:t>
            </a:r>
            <a:r>
              <a:rPr lang="it-IT" dirty="0" err="1" smtClean="0"/>
              <a:t>metods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200" dirty="0"/>
              <a:t>So </a:t>
            </a:r>
            <a:r>
              <a:rPr lang="it-IT" sz="3200" dirty="0" err="1"/>
              <a:t>let’us</a:t>
            </a:r>
            <a:r>
              <a:rPr lang="it-IT" sz="3200" dirty="0"/>
              <a:t> </a:t>
            </a:r>
            <a:r>
              <a:rPr lang="it-IT" sz="3200" dirty="0" err="1"/>
              <a:t>see</a:t>
            </a:r>
            <a:r>
              <a:rPr lang="it-IT" sz="3200" dirty="0"/>
              <a:t> the </a:t>
            </a:r>
            <a:r>
              <a:rPr lang="it-IT" sz="3200" dirty="0" err="1"/>
              <a:t>coding</a:t>
            </a:r>
            <a:r>
              <a:rPr lang="it-IT" sz="3200" dirty="0"/>
              <a:t> overhead </a:t>
            </a:r>
            <a:r>
              <a:rPr lang="it-IT" sz="3200" dirty="0" err="1"/>
              <a:t>when</a:t>
            </a:r>
            <a:r>
              <a:rPr lang="it-IT" sz="3200" dirty="0"/>
              <a:t> </a:t>
            </a:r>
            <a:r>
              <a:rPr lang="it-IT" sz="3200" dirty="0" err="1"/>
              <a:t>introducing</a:t>
            </a:r>
            <a:r>
              <a:rPr lang="it-IT" sz="3200" dirty="0"/>
              <a:t> </a:t>
            </a:r>
            <a:r>
              <a:rPr lang="it-IT" sz="3200" dirty="0" err="1"/>
              <a:t>such</a:t>
            </a:r>
            <a:r>
              <a:rPr lang="it-IT" sz="3200" dirty="0"/>
              <a:t> </a:t>
            </a:r>
            <a:r>
              <a:rPr lang="it-IT" sz="3200" dirty="0" err="1"/>
              <a:t>methododlogy</a:t>
            </a:r>
            <a:r>
              <a:rPr lang="it-IT" sz="3200" dirty="0"/>
              <a:t> </a:t>
            </a:r>
          </a:p>
          <a:p>
            <a:r>
              <a:rPr lang="it-IT" sz="3200" dirty="0"/>
              <a:t>To </a:t>
            </a:r>
            <a:r>
              <a:rPr lang="it-IT" sz="3200" dirty="0" err="1"/>
              <a:t>achieve</a:t>
            </a:r>
            <a:r>
              <a:rPr lang="it-IT" sz="3200" dirty="0"/>
              <a:t> </a:t>
            </a:r>
            <a:r>
              <a:rPr lang="it-IT" sz="3200" dirty="0" err="1"/>
              <a:t>tha</a:t>
            </a:r>
            <a:r>
              <a:rPr lang="it-IT" sz="3200" dirty="0"/>
              <a:t> base model </a:t>
            </a:r>
            <a:r>
              <a:rPr lang="it-IT" sz="3200" dirty="0" err="1"/>
              <a:t>it</a:t>
            </a:r>
            <a:r>
              <a:rPr lang="it-IT" sz="3200" dirty="0"/>
              <a:t> </a:t>
            </a:r>
            <a:r>
              <a:rPr lang="it-IT" sz="3200" dirty="0" err="1"/>
              <a:t>has</a:t>
            </a:r>
            <a:r>
              <a:rPr lang="it-IT" sz="3200" dirty="0"/>
              <a:t> </a:t>
            </a:r>
            <a:r>
              <a:rPr lang="it-IT" sz="3200" dirty="0" err="1"/>
              <a:t>been</a:t>
            </a:r>
            <a:r>
              <a:rPr lang="it-IT" sz="3200" dirty="0"/>
              <a:t> </a:t>
            </a:r>
            <a:r>
              <a:rPr lang="it-IT" sz="3200" dirty="0" err="1"/>
              <a:t>necessary</a:t>
            </a:r>
            <a:r>
              <a:rPr lang="it-IT" sz="3200" dirty="0"/>
              <a:t> </a:t>
            </a:r>
            <a:r>
              <a:rPr lang="it-IT" sz="3200" dirty="0" err="1"/>
              <a:t>adding</a:t>
            </a:r>
            <a:r>
              <a:rPr lang="it-IT" sz="3200" dirty="0"/>
              <a:t> </a:t>
            </a:r>
            <a:r>
              <a:rPr lang="it-IT" sz="3200" dirty="0" err="1"/>
              <a:t>two</a:t>
            </a:r>
            <a:r>
              <a:rPr lang="it-IT" sz="3200" dirty="0"/>
              <a:t> </a:t>
            </a:r>
            <a:r>
              <a:rPr lang="it-IT" sz="3200" dirty="0" err="1"/>
              <a:t>timestamp</a:t>
            </a:r>
            <a:r>
              <a:rPr lang="it-IT" sz="3200" dirty="0"/>
              <a:t> </a:t>
            </a:r>
            <a:r>
              <a:rPr lang="it-IT" sz="3200" dirty="0" err="1"/>
              <a:t>fields</a:t>
            </a:r>
            <a:r>
              <a:rPr lang="it-IT" sz="3200" dirty="0"/>
              <a:t>  and booking state in booking </a:t>
            </a:r>
            <a:r>
              <a:rPr lang="it-IT" sz="3200" dirty="0" err="1"/>
              <a:t>table</a:t>
            </a:r>
            <a:r>
              <a:rPr lang="it-IT" sz="3200" dirty="0"/>
              <a:t> </a:t>
            </a:r>
          </a:p>
          <a:p>
            <a:r>
              <a:rPr lang="it-IT" sz="3200" dirty="0"/>
              <a:t>	</a:t>
            </a:r>
          </a:p>
          <a:p>
            <a:r>
              <a:rPr lang="it-IT" sz="3200" dirty="0"/>
              <a:t>With </a:t>
            </a:r>
            <a:r>
              <a:rPr lang="it-IT" sz="3200" dirty="0" err="1"/>
              <a:t>this</a:t>
            </a:r>
            <a:r>
              <a:rPr lang="it-IT" sz="3200" dirty="0"/>
              <a:t> information </a:t>
            </a:r>
            <a:r>
              <a:rPr lang="it-IT" sz="3200" dirty="0" err="1"/>
              <a:t>it</a:t>
            </a:r>
            <a:r>
              <a:rPr lang="it-IT" sz="3200" dirty="0"/>
              <a:t> </a:t>
            </a:r>
            <a:r>
              <a:rPr lang="it-IT" sz="3200" dirty="0" err="1"/>
              <a:t>wil</a:t>
            </a:r>
            <a:r>
              <a:rPr lang="it-IT" sz="3200" dirty="0"/>
              <a:t> be </a:t>
            </a:r>
            <a:r>
              <a:rPr lang="it-IT" sz="3200" dirty="0" err="1"/>
              <a:t>able</a:t>
            </a:r>
            <a:r>
              <a:rPr lang="it-IT" sz="3200" dirty="0"/>
              <a:t> to </a:t>
            </a:r>
            <a:r>
              <a:rPr lang="it-IT" sz="3200" dirty="0" err="1"/>
              <a:t>achieve</a:t>
            </a:r>
            <a:endParaRPr lang="it-IT" sz="3200" dirty="0"/>
          </a:p>
          <a:p>
            <a:pPr lvl="1"/>
            <a:r>
              <a:rPr lang="it-IT" sz="3200" dirty="0"/>
              <a:t>The </a:t>
            </a:r>
            <a:r>
              <a:rPr lang="it-IT" sz="3200" dirty="0" err="1"/>
              <a:t>current</a:t>
            </a:r>
            <a:r>
              <a:rPr lang="it-IT" sz="3200" dirty="0"/>
              <a:t> state of </a:t>
            </a:r>
            <a:r>
              <a:rPr lang="it-IT" sz="3200" dirty="0" err="1"/>
              <a:t>each</a:t>
            </a:r>
            <a:r>
              <a:rPr lang="it-IT" sz="3200" dirty="0"/>
              <a:t> record</a:t>
            </a:r>
          </a:p>
          <a:p>
            <a:pPr lvl="1"/>
            <a:r>
              <a:rPr lang="it-IT" sz="3200" dirty="0" err="1"/>
              <a:t>Informaton</a:t>
            </a:r>
            <a:r>
              <a:rPr lang="it-IT" sz="3200" dirty="0"/>
              <a:t> </a:t>
            </a:r>
            <a:r>
              <a:rPr lang="it-IT" sz="3200" dirty="0" err="1"/>
              <a:t>necessary</a:t>
            </a:r>
            <a:r>
              <a:rPr lang="it-IT" sz="3200" dirty="0"/>
              <a:t> to </a:t>
            </a:r>
            <a:r>
              <a:rPr lang="it-IT" sz="3200" dirty="0" err="1"/>
              <a:t>implement</a:t>
            </a:r>
            <a:r>
              <a:rPr lang="it-IT" sz="3200" dirty="0"/>
              <a:t> </a:t>
            </a:r>
            <a:r>
              <a:rPr lang="it-IT" sz="3200" dirty="0" err="1"/>
              <a:t>transactional</a:t>
            </a:r>
            <a:r>
              <a:rPr lang="it-IT" sz="3200" dirty="0"/>
              <a:t> </a:t>
            </a:r>
            <a:r>
              <a:rPr lang="it-IT" sz="3200" dirty="0" err="1"/>
              <a:t>behaviour</a:t>
            </a:r>
            <a:endParaRPr lang="it-IT" sz="3200" dirty="0"/>
          </a:p>
          <a:p>
            <a:pPr lvl="1"/>
            <a:r>
              <a:rPr lang="it-IT" sz="3200" dirty="0" err="1"/>
              <a:t>Bbokingstate</a:t>
            </a:r>
            <a:r>
              <a:rPr lang="it-IT" sz="3200" dirty="0"/>
              <a:t> -&gt; </a:t>
            </a:r>
            <a:r>
              <a:rPr lang="it-IT" sz="3200" dirty="0" err="1"/>
              <a:t>managing</a:t>
            </a:r>
            <a:r>
              <a:rPr lang="it-IT" sz="3200" dirty="0"/>
              <a:t> the state of the record in the workflow</a:t>
            </a:r>
          </a:p>
          <a:p>
            <a:pPr lvl="1"/>
            <a:r>
              <a:rPr lang="it-IT" sz="3200" dirty="0" err="1"/>
              <a:t>Timestamof</a:t>
            </a:r>
            <a:r>
              <a:rPr lang="it-IT" sz="3200" dirty="0"/>
              <a:t> </a:t>
            </a:r>
            <a:r>
              <a:rPr lang="it-IT" sz="3200" dirty="0" err="1"/>
              <a:t>dcreation</a:t>
            </a:r>
            <a:r>
              <a:rPr lang="it-IT" sz="3200" dirty="0"/>
              <a:t> to </a:t>
            </a:r>
            <a:r>
              <a:rPr lang="it-IT" sz="3200" dirty="0" err="1"/>
              <a:t>manage</a:t>
            </a:r>
            <a:r>
              <a:rPr lang="it-IT" sz="3200" dirty="0"/>
              <a:t> </a:t>
            </a:r>
            <a:r>
              <a:rPr lang="it-IT" sz="3200" dirty="0" err="1"/>
              <a:t>eventully</a:t>
            </a:r>
            <a:r>
              <a:rPr lang="it-IT" sz="3200" dirty="0"/>
              <a:t> </a:t>
            </a:r>
            <a:r>
              <a:rPr lang="it-IT" sz="3200" dirty="0" err="1"/>
              <a:t>errors</a:t>
            </a:r>
            <a:r>
              <a:rPr lang="it-IT" sz="3200" dirty="0"/>
              <a:t> in the message broker or </a:t>
            </a:r>
            <a:r>
              <a:rPr lang="it-IT" sz="3200" dirty="0" err="1"/>
              <a:t>application</a:t>
            </a:r>
            <a:endParaRPr lang="it-IT" sz="3200" dirty="0"/>
          </a:p>
          <a:p>
            <a:endParaRPr lang="it-IT" dirty="0" smtClean="0"/>
          </a:p>
          <a:p>
            <a:pPr defTabSz="914326">
              <a:defRPr/>
            </a:pPr>
            <a:r>
              <a:rPr lang="it-IT" dirty="0"/>
              <a:t>So </a:t>
            </a:r>
            <a:r>
              <a:rPr lang="it-IT" dirty="0" err="1"/>
              <a:t>each</a:t>
            </a:r>
            <a:r>
              <a:rPr lang="it-IT" dirty="0"/>
              <a:t> record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follow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workflow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</a:t>
            </a:r>
            <a:r>
              <a:rPr lang="it-IT" dirty="0" err="1" smtClean="0"/>
              <a:t>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, self-</a:t>
            </a:r>
            <a:r>
              <a:rPr lang="it-IT" dirty="0" err="1" smtClean="0"/>
              <a:t>contained</a:t>
            </a:r>
            <a:r>
              <a:rPr lang="it-IT" dirty="0" smtClean="0"/>
              <a:t>, non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interdependent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structure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yields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greater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efficiency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vastly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improved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streamlining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capabilities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within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organically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cohesive</a:t>
            </a:r>
            <a:r>
              <a:rPr lang="it-IT" baseline="0" dirty="0" smtClean="0"/>
              <a:t> framework.</a:t>
            </a:r>
          </a:p>
          <a:p>
            <a:endParaRPr lang="it-IT" baseline="0" dirty="0" smtClean="0"/>
          </a:p>
          <a:p>
            <a:r>
              <a:rPr lang="it-IT" dirty="0" smtClean="0"/>
              <a:t>In </a:t>
            </a:r>
            <a:r>
              <a:rPr lang="it-IT" dirty="0" err="1" smtClean="0"/>
              <a:t>order</a:t>
            </a:r>
            <a:r>
              <a:rPr lang="it-IT" dirty="0" smtClean="0"/>
              <a:t> to </a:t>
            </a:r>
            <a:r>
              <a:rPr lang="it-IT" dirty="0" err="1" smtClean="0"/>
              <a:t>achieve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baseline="0" dirty="0" smtClean="0"/>
              <a:t> goal, a </a:t>
            </a:r>
            <a:r>
              <a:rPr lang="it-IT" baseline="0" dirty="0" err="1" smtClean="0"/>
              <a:t>microservices-based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required</a:t>
            </a:r>
            <a:r>
              <a:rPr lang="it-IT" baseline="0" dirty="0" smtClean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code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scheduler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specific</a:t>
            </a:r>
            <a:r>
              <a:rPr lang="it-IT" baseline="0" dirty="0" smtClean="0"/>
              <a:t> thread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endParaRPr lang="it-IT" baseline="0" dirty="0" smtClean="0"/>
          </a:p>
          <a:p>
            <a:pPr lvl="1"/>
            <a:endParaRPr lang="it-IT" sz="3600" i="1" dirty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/>
              <a:t>EnableScheduling</a:t>
            </a:r>
            <a:r>
              <a:rPr lang="it-IT" sz="3600" i="1" dirty="0"/>
              <a:t> </a:t>
            </a:r>
            <a:r>
              <a:rPr lang="it-IT" sz="3600" i="1" dirty="0" err="1"/>
              <a:t>is</a:t>
            </a:r>
            <a:r>
              <a:rPr lang="it-IT" sz="3600" i="1" dirty="0"/>
              <a:t> the </a:t>
            </a:r>
            <a:r>
              <a:rPr lang="it-IT" sz="3600" i="1" dirty="0" err="1"/>
              <a:t>directive</a:t>
            </a:r>
            <a:r>
              <a:rPr lang="it-IT" sz="3600" i="1" dirty="0"/>
              <a:t> </a:t>
            </a:r>
            <a:r>
              <a:rPr lang="it-IT" sz="3600" i="1" dirty="0" err="1"/>
              <a:t>that</a:t>
            </a:r>
            <a:r>
              <a:rPr lang="it-IT" sz="3600" i="1" dirty="0"/>
              <a:t> </a:t>
            </a:r>
            <a:r>
              <a:rPr lang="it-IT" sz="3600" dirty="0" err="1"/>
              <a:t>enable</a:t>
            </a:r>
            <a:r>
              <a:rPr lang="it-IT" sz="3600" dirty="0"/>
              <a:t> the </a:t>
            </a:r>
            <a:r>
              <a:rPr lang="it-IT" sz="3600" dirty="0" err="1"/>
              <a:t>scheduling</a:t>
            </a:r>
            <a:r>
              <a:rPr lang="it-IT" sz="3600" dirty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</a:p>
          <a:p>
            <a:pPr lvl="1"/>
            <a:endParaRPr lang="it-IT" sz="3600" dirty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/>
              <a:t>Scheduled</a:t>
            </a:r>
            <a:r>
              <a:rPr lang="it-IT" sz="3600" i="1" dirty="0"/>
              <a:t>  </a:t>
            </a:r>
            <a:r>
              <a:rPr lang="it-IT" sz="3600" dirty="0" err="1"/>
              <a:t>is</a:t>
            </a:r>
            <a:r>
              <a:rPr lang="it-IT" sz="3600" dirty="0"/>
              <a:t> the </a:t>
            </a:r>
            <a:r>
              <a:rPr lang="it-IT" sz="3600" dirty="0" err="1"/>
              <a:t>directive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 trigger the </a:t>
            </a:r>
            <a:r>
              <a:rPr lang="it-IT" sz="3600" dirty="0" err="1"/>
              <a:t>method</a:t>
            </a:r>
            <a:r>
              <a:rPr lang="it-IT" sz="3600" dirty="0"/>
              <a:t> with the </a:t>
            </a:r>
            <a:r>
              <a:rPr lang="it-IT" sz="3600" dirty="0" err="1"/>
              <a:t>declared</a:t>
            </a:r>
            <a:r>
              <a:rPr lang="it-IT" sz="3600" dirty="0"/>
              <a:t> rate</a:t>
            </a:r>
          </a:p>
          <a:p>
            <a:pPr lvl="1"/>
            <a:endParaRPr lang="it-IT" sz="3600" dirty="0"/>
          </a:p>
          <a:p>
            <a:pPr lvl="1"/>
            <a:r>
              <a:rPr lang="it-IT" sz="3600" dirty="0" err="1"/>
              <a:t>Then</a:t>
            </a:r>
            <a:r>
              <a:rPr lang="it-IT" sz="3600" dirty="0"/>
              <a:t> the business </a:t>
            </a:r>
            <a:r>
              <a:rPr lang="it-IT" sz="3600" dirty="0" err="1"/>
              <a:t>logic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implements</a:t>
            </a:r>
            <a:r>
              <a:rPr lang="it-IT" sz="3600" dirty="0"/>
              <a:t> Data </a:t>
            </a:r>
            <a:r>
              <a:rPr lang="it-IT" sz="3600" dirty="0" err="1"/>
              <a:t>access</a:t>
            </a:r>
            <a:r>
              <a:rPr lang="it-IT" sz="3600" dirty="0"/>
              <a:t> and </a:t>
            </a:r>
            <a:r>
              <a:rPr lang="it-IT" sz="3600" dirty="0" err="1"/>
              <a:t>topic</a:t>
            </a:r>
            <a:r>
              <a:rPr lang="it-IT" sz="3600" dirty="0"/>
              <a:t> </a:t>
            </a:r>
            <a:r>
              <a:rPr lang="it-IT" sz="3600" dirty="0" err="1"/>
              <a:t>publishing</a:t>
            </a:r>
            <a:r>
              <a:rPr lang="it-IT" sz="3600" dirty="0"/>
              <a:t>  </a:t>
            </a:r>
          </a:p>
          <a:p>
            <a:endParaRPr lang="it-IT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908594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</a:p>
          <a:p>
            <a:r>
              <a:rPr lang="it-IT" dirty="0" smtClean="0"/>
              <a:t>a 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generic</a:t>
            </a:r>
            <a:r>
              <a:rPr lang="it-IT" baseline="0" dirty="0" smtClean="0"/>
              <a:t> service consumer </a:t>
            </a:r>
            <a:r>
              <a:rPr lang="it-IT" baseline="0" dirty="0" err="1" smtClean="0"/>
              <a:t>need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resolve</a:t>
            </a:r>
            <a:r>
              <a:rPr lang="it-IT" baseline="0" dirty="0" smtClean="0"/>
              <a:t> the Booking microservice </a:t>
            </a:r>
          </a:p>
          <a:p>
            <a:r>
              <a:rPr lang="it-IT" baseline="0" dirty="0" smtClean="0"/>
              <a:t>For </a:t>
            </a:r>
            <a:r>
              <a:rPr lang="it-IT" baseline="0" dirty="0" err="1" smtClean="0"/>
              <a:t>asking</a:t>
            </a:r>
            <a:r>
              <a:rPr lang="it-IT" baseline="0" dirty="0" smtClean="0"/>
              <a:t> some of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functions</a:t>
            </a:r>
            <a:endParaRPr lang="it-IT" baseline="0" dirty="0" smtClean="0"/>
          </a:p>
          <a:p>
            <a:endParaRPr lang="it-IT" baseline="0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97693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dirty="0"/>
              <a:t>Eureka server is on its turn a </a:t>
            </a:r>
            <a:r>
              <a:rPr lang="en-US" dirty="0" err="1"/>
              <a:t>microservice</a:t>
            </a:r>
            <a:r>
              <a:rPr lang="en-US" dirty="0"/>
              <a:t> running as a spring boot application just adding the </a:t>
            </a:r>
            <a:r>
              <a:rPr lang="en-US" dirty="0">
                <a:solidFill>
                  <a:srgbClr val="000000"/>
                </a:solidFill>
              </a:rPr>
              <a:t>@</a:t>
            </a:r>
            <a:r>
              <a:rPr lang="en-US" dirty="0" err="1">
                <a:solidFill>
                  <a:srgbClr val="000000"/>
                </a:solidFill>
              </a:rPr>
              <a:t>EnableEurekaServer</a:t>
            </a:r>
            <a:r>
              <a:rPr lang="en-US" dirty="0">
                <a:solidFill>
                  <a:srgbClr val="000000"/>
                </a:solidFill>
              </a:rPr>
              <a:t> annotation</a:t>
            </a:r>
            <a:endParaRPr lang="it-IT" dirty="0"/>
          </a:p>
          <a:p>
            <a:pPr defTabSz="914326">
              <a:defRPr/>
            </a:pPr>
            <a:endParaRPr lang="en-US" dirty="0" smtClean="0"/>
          </a:p>
          <a:p>
            <a:pPr defTabSz="914326">
              <a:defRPr/>
            </a:pPr>
            <a:r>
              <a:rPr lang="en-US" dirty="0" smtClean="0"/>
              <a:t>In the following demo this </a:t>
            </a:r>
            <a:r>
              <a:rPr lang="en-US" dirty="0" err="1" smtClean="0"/>
              <a:t>behaviour</a:t>
            </a:r>
            <a:r>
              <a:rPr lang="en-US" dirty="0" smtClean="0"/>
              <a:t> has been switched off (the client side </a:t>
            </a:r>
            <a:r>
              <a:rPr lang="en-US" dirty="0" err="1" smtClean="0"/>
              <a:t>behaviouor</a:t>
            </a:r>
            <a:r>
              <a:rPr lang="en-US" dirty="0" smtClean="0"/>
              <a:t>) (standalone mode) so it does not keep </a:t>
            </a:r>
            <a:r>
              <a:rPr lang="en-US" dirty="0" err="1" smtClean="0"/>
              <a:t>tring</a:t>
            </a:r>
            <a:r>
              <a:rPr lang="en-US" dirty="0" smtClean="0"/>
              <a:t> and failing to  reach its pears.</a:t>
            </a:r>
            <a:endParaRPr lang="it-IT" dirty="0" smtClean="0"/>
          </a:p>
          <a:p>
            <a:endParaRPr lang="it-IT" dirty="0" smtClean="0"/>
          </a:p>
          <a:p>
            <a:pPr defTabSz="914326">
              <a:defRPr/>
            </a:pPr>
            <a:r>
              <a:rPr lang="it-IT" dirty="0" err="1"/>
              <a:t>standalone</a:t>
            </a:r>
            <a:r>
              <a:rPr lang="it-IT" dirty="0"/>
              <a:t> mode by </a:t>
            </a:r>
            <a:r>
              <a:rPr lang="it-IT" dirty="0" err="1"/>
              <a:t>swiching</a:t>
            </a:r>
            <a:r>
              <a:rPr lang="it-IT" dirty="0"/>
              <a:t> off the client </a:t>
            </a:r>
            <a:r>
              <a:rPr lang="it-IT" dirty="0" err="1"/>
              <a:t>behaviour</a:t>
            </a:r>
            <a:r>
              <a:rPr lang="it-IT" dirty="0"/>
              <a:t> so (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for </a:t>
            </a:r>
            <a:r>
              <a:rPr lang="it-IT" dirty="0" err="1"/>
              <a:t>syncrhonization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Tranform</a:t>
            </a:r>
            <a:r>
              <a:rPr lang="it-IT" dirty="0" smtClean="0"/>
              <a:t> the </a:t>
            </a:r>
            <a:r>
              <a:rPr lang="it-IT" dirty="0" err="1" smtClean="0"/>
              <a:t>developed</a:t>
            </a:r>
            <a:r>
              <a:rPr lang="it-IT" dirty="0" smtClean="0"/>
              <a:t> microservice to an Eureka </a:t>
            </a:r>
            <a:r>
              <a:rPr lang="it-IT" dirty="0" err="1" smtClean="0"/>
              <a:t>managed</a:t>
            </a:r>
            <a:r>
              <a:rPr lang="it-IT" dirty="0" smtClean="0"/>
              <a:t> service @</a:t>
            </a:r>
            <a:r>
              <a:rPr lang="it-IT" dirty="0" err="1" smtClean="0"/>
              <a:t>Enableeurekaclient</a:t>
            </a:r>
            <a:endParaRPr lang="it-IT" dirty="0" smtClean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fragment</a:t>
            </a:r>
            <a:r>
              <a:rPr lang="it-IT" dirty="0" smtClean="0"/>
              <a:t> of code shows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of an Eureka service by service </a:t>
            </a:r>
            <a:r>
              <a:rPr lang="it-IT" baseline="0" dirty="0" err="1" smtClean="0"/>
              <a:t>discovery</a:t>
            </a:r>
            <a:r>
              <a:rPr lang="it-IT" baseline="0" dirty="0" smtClean="0"/>
              <a:t> 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method</a:t>
            </a:r>
            <a:r>
              <a:rPr lang="it-IT" dirty="0" smtClean="0"/>
              <a:t> of service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inside a service consumer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Let’us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client </a:t>
            </a:r>
            <a:r>
              <a:rPr lang="it-IT" baseline="0" dirty="0" err="1" smtClean="0"/>
              <a:t>features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client side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08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loosely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, self-</a:t>
            </a:r>
            <a:r>
              <a:rPr lang="it-IT" dirty="0" err="1" smtClean="0"/>
              <a:t>contained</a:t>
            </a:r>
            <a:r>
              <a:rPr lang="it-IT" dirty="0" smtClean="0"/>
              <a:t>, non </a:t>
            </a:r>
            <a:r>
              <a:rPr lang="it-IT" dirty="0" err="1" smtClean="0"/>
              <a:t>interdependent</a:t>
            </a:r>
            <a:r>
              <a:rPr lang="it-IT" dirty="0" smtClean="0"/>
              <a:t> </a:t>
            </a:r>
            <a:r>
              <a:rPr lang="it-IT" dirty="0" err="1" smtClean="0"/>
              <a:t>structure</a:t>
            </a:r>
            <a:r>
              <a:rPr lang="it-IT" dirty="0" smtClean="0"/>
              <a:t> </a:t>
            </a:r>
            <a:r>
              <a:rPr lang="it-IT" dirty="0" err="1" smtClean="0"/>
              <a:t>yields</a:t>
            </a:r>
            <a:r>
              <a:rPr lang="it-IT" dirty="0" smtClean="0"/>
              <a:t> </a:t>
            </a:r>
            <a:r>
              <a:rPr lang="it-IT" dirty="0" err="1" smtClean="0"/>
              <a:t>greater</a:t>
            </a:r>
            <a:r>
              <a:rPr lang="it-IT" dirty="0" smtClean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and </a:t>
            </a:r>
            <a:r>
              <a:rPr lang="it-IT" dirty="0" err="1" smtClean="0"/>
              <a:t>vastly</a:t>
            </a:r>
            <a:r>
              <a:rPr lang="it-IT" dirty="0" smtClean="0"/>
              <a:t> </a:t>
            </a:r>
            <a:r>
              <a:rPr lang="it-IT" dirty="0" err="1" smtClean="0"/>
              <a:t>improved</a:t>
            </a:r>
            <a:r>
              <a:rPr lang="it-IT" dirty="0" smtClean="0"/>
              <a:t> </a:t>
            </a:r>
            <a:r>
              <a:rPr lang="it-IT" dirty="0" err="1" smtClean="0"/>
              <a:t>streamlining</a:t>
            </a:r>
            <a:r>
              <a:rPr lang="it-IT" dirty="0" smtClean="0"/>
              <a:t> </a:t>
            </a:r>
            <a:r>
              <a:rPr lang="it-IT" dirty="0" err="1" smtClean="0"/>
              <a:t>capabilities</a:t>
            </a:r>
            <a:r>
              <a:rPr lang="it-IT" dirty="0" smtClean="0"/>
              <a:t> </a:t>
            </a:r>
            <a:r>
              <a:rPr lang="it-IT" dirty="0" err="1" smtClean="0"/>
              <a:t>within</a:t>
            </a:r>
            <a:r>
              <a:rPr lang="it-IT" dirty="0" smtClean="0"/>
              <a:t> an </a:t>
            </a:r>
            <a:r>
              <a:rPr lang="it-IT" dirty="0" err="1" smtClean="0"/>
              <a:t>organically</a:t>
            </a:r>
            <a:r>
              <a:rPr lang="it-IT" dirty="0" smtClean="0"/>
              <a:t> </a:t>
            </a:r>
            <a:r>
              <a:rPr lang="it-IT" dirty="0" err="1" smtClean="0"/>
              <a:t>cohesive</a:t>
            </a:r>
            <a:r>
              <a:rPr lang="it-IT" dirty="0" smtClean="0"/>
              <a:t> framework. </a:t>
            </a:r>
          </a:p>
          <a:p>
            <a:r>
              <a:rPr lang="it-IT" dirty="0" smtClean="0"/>
              <a:t>In </a:t>
            </a:r>
            <a:r>
              <a:rPr lang="it-IT" dirty="0" err="1" smtClean="0"/>
              <a:t>order</a:t>
            </a:r>
            <a:r>
              <a:rPr lang="it-IT" dirty="0" smtClean="0"/>
              <a:t> to </a:t>
            </a:r>
            <a:r>
              <a:rPr lang="it-IT" dirty="0" err="1" smtClean="0"/>
              <a:t>achieve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 goal, a microservices-</a:t>
            </a:r>
            <a:r>
              <a:rPr lang="it-IT" dirty="0" err="1" smtClean="0"/>
              <a:t>based</a:t>
            </a:r>
            <a:r>
              <a:rPr lang="it-IT" dirty="0" smtClean="0"/>
              <a:t> 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required</a:t>
            </a:r>
            <a:r>
              <a:rPr lang="it-IT" dirty="0" smtClean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29695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64500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dirty="0" smtClean="0"/>
          </a:p>
          <a:p>
            <a:r>
              <a:rPr lang="it-IT" dirty="0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output trace of the service startup (APP/0)</a:t>
            </a:r>
          </a:p>
          <a:p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call of the consumer service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note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responding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 (APP/0)</a:t>
            </a:r>
          </a:p>
          <a:p>
            <a:endParaRPr lang="it-IT" baseline="0" dirty="0" smtClean="0"/>
          </a:p>
          <a:p>
            <a:r>
              <a:rPr lang="it-IT" baseline="0" dirty="0" smtClean="0"/>
              <a:t>[GO TO EUREKA AND SCALE UP THE SERVICE INSTANCE]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So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scaling</a:t>
            </a:r>
            <a:r>
              <a:rPr lang="it-IT" dirty="0" smtClean="0"/>
              <a:t> up</a:t>
            </a:r>
            <a:r>
              <a:rPr lang="it-IT" baseline="0" dirty="0" smtClean="0"/>
              <a:t> and turn </a:t>
            </a:r>
            <a:r>
              <a:rPr lang="it-IT" baseline="0" dirty="0" err="1" smtClean="0"/>
              <a:t>available</a:t>
            </a:r>
            <a:r>
              <a:rPr lang="it-IT" baseline="0" dirty="0" smtClean="0"/>
              <a:t> a new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a service </a:t>
            </a:r>
          </a:p>
          <a:p>
            <a:r>
              <a:rPr lang="it-IT" baseline="0" dirty="0" smtClean="0"/>
              <a:t>The consumer </a:t>
            </a:r>
            <a:r>
              <a:rPr lang="it-IT" baseline="0" dirty="0" err="1" smtClean="0"/>
              <a:t>calls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continues</a:t>
            </a:r>
            <a:r>
              <a:rPr lang="it-IT" baseline="0" dirty="0" smtClean="0"/>
              <a:t> to be </a:t>
            </a:r>
            <a:r>
              <a:rPr lang="it-IT" baseline="0" dirty="0" err="1" smtClean="0"/>
              <a:t>resolved</a:t>
            </a:r>
            <a:r>
              <a:rPr lang="it-IT" baseline="0" dirty="0" smtClean="0"/>
              <a:t> by the 0 </a:t>
            </a:r>
            <a:r>
              <a:rPr lang="it-IT" baseline="0" dirty="0" err="1" smtClean="0"/>
              <a:t>indexed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the pool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9098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once the </a:t>
            </a:r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turn </a:t>
            </a:r>
            <a:r>
              <a:rPr lang="it-IT" dirty="0" err="1" smtClean="0"/>
              <a:t>available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next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requests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addressed</a:t>
            </a:r>
            <a:r>
              <a:rPr lang="it-IT" baseline="0" dirty="0" smtClean="0"/>
              <a:t> to the new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round </a:t>
            </a:r>
            <a:r>
              <a:rPr lang="it-IT" baseline="0" dirty="0" err="1" smtClean="0"/>
              <a:t>robin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address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requested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between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two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9310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586732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94441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61864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THIS TABLE RECAP (RUN THROUGH) (SUMMARIZES) THE TECHNOLOGIES that fulfill the requirements</a:t>
            </a:r>
          </a:p>
          <a:p>
            <a:r>
              <a:rPr lang="en-US" dirty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7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/eureka" TargetMode="Externa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9097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is based on integration between </a:t>
            </a:r>
            <a:r>
              <a:rPr lang="en-US" sz="2800" dirty="0"/>
              <a:t>Spring Integration </a:t>
            </a:r>
            <a:r>
              <a:rPr lang="en-US" sz="2800" dirty="0" smtClean="0"/>
              <a:t>and Spring </a:t>
            </a:r>
            <a:r>
              <a:rPr lang="en-US" sz="2800" dirty="0"/>
              <a:t>Boot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programming model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r>
              <a:rPr lang="en-US" sz="2800" strike="sngStrike" dirty="0"/>
              <a:t>Create, unit-test, and manage data </a:t>
            </a:r>
            <a:r>
              <a:rPr lang="en-US" sz="2800" strike="sngStrike" dirty="0" err="1"/>
              <a:t>microservices</a:t>
            </a:r>
            <a:r>
              <a:rPr lang="en-US" sz="2800" strike="sngStrike" dirty="0"/>
              <a:t> in isolation</a:t>
            </a:r>
          </a:p>
          <a:p>
            <a:pPr marL="0" indent="0" eaLnBrk="1" fontAlgn="ctr" hangingPunct="1">
              <a:buNone/>
            </a:pPr>
            <a:r>
              <a:rPr lang="en-US" sz="2800" strike="sngStrike" dirty="0" smtClean="0"/>
              <a:t>  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617537" y="5561856"/>
            <a:ext cx="23134637" cy="230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ctr" hangingPunct="1">
              <a:buFont typeface="Wingdings" pitchFamily="2" charset="2"/>
              <a:buNone/>
            </a:pPr>
            <a:r>
              <a:rPr lang="en-US" smtClean="0"/>
              <a:t>Spring Data JPA</a:t>
            </a:r>
          </a:p>
          <a:p>
            <a:r>
              <a:rPr lang="en-US" sz="2800" smtClean="0"/>
              <a:t>Spring Data JPA improves the implementation of data access layers by reducing the coding effort, providing the automatic implementation of repository interfaces and custom finder methods</a:t>
            </a:r>
          </a:p>
          <a:p>
            <a:pPr marL="0" indent="0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2626" y="7434064"/>
            <a:ext cx="23134637" cy="17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en-US" dirty="0" smtClean="0"/>
              <a:t>Spring Data REST</a:t>
            </a:r>
          </a:p>
          <a:p>
            <a:pPr eaLnBrk="1" fontAlgn="t" hangingPunct="1"/>
            <a:r>
              <a:rPr lang="en-US" sz="2800" dirty="0" smtClean="0"/>
              <a:t>Simplify the development of hypermedia-based </a:t>
            </a:r>
            <a:r>
              <a:rPr lang="en-US" sz="2800" dirty="0" err="1" smtClean="0"/>
              <a:t>RESTful</a:t>
            </a:r>
            <a:r>
              <a:rPr lang="en-US" sz="2800" dirty="0" smtClean="0"/>
              <a:t> web services on top of Spring Data repositories.</a:t>
            </a:r>
          </a:p>
          <a:p>
            <a:pPr marL="0" indent="0" eaLnBrk="1" fontAlgn="t" hangingPunct="1">
              <a:buFont typeface="Wingdings" pitchFamily="2" charset="2"/>
              <a:buNone/>
            </a:pP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617538" y="9159280"/>
            <a:ext cx="23134637" cy="402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z="3600" b="1" dirty="0" smtClean="0"/>
              <a:t>Spring Data </a:t>
            </a:r>
            <a:r>
              <a:rPr lang="it-IT" sz="3600" b="1" dirty="0" err="1" smtClean="0"/>
              <a:t>Mongo</a:t>
            </a:r>
            <a:r>
              <a:rPr lang="it-IT" sz="3600" b="1" dirty="0" smtClean="0"/>
              <a:t> DB</a:t>
            </a:r>
          </a:p>
          <a:p>
            <a:r>
              <a:rPr lang="it-IT" sz="3600" dirty="0" smtClean="0"/>
              <a:t>The Spring Data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project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provides</a:t>
            </a:r>
            <a:r>
              <a:rPr lang="it-IT" sz="3600" dirty="0" smtClean="0"/>
              <a:t> </a:t>
            </a:r>
            <a:r>
              <a:rPr lang="it-IT" sz="3600" dirty="0" err="1" smtClean="0"/>
              <a:t>integration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document</a:t>
            </a:r>
            <a:r>
              <a:rPr lang="it-IT" sz="3600" dirty="0" smtClean="0"/>
              <a:t> database. </a:t>
            </a:r>
          </a:p>
          <a:p>
            <a:r>
              <a:rPr lang="it-IT" sz="3600" dirty="0" smtClean="0"/>
              <a:t>With a POJO </a:t>
            </a:r>
            <a:r>
              <a:rPr lang="it-IT" sz="3600" dirty="0" err="1" smtClean="0"/>
              <a:t>centric</a:t>
            </a:r>
            <a:r>
              <a:rPr lang="it-IT" sz="3600" dirty="0" smtClean="0"/>
              <a:t> model for </a:t>
            </a:r>
            <a:r>
              <a:rPr lang="it-IT" sz="3600" dirty="0" err="1" smtClean="0"/>
              <a:t>interacting</a:t>
            </a:r>
            <a:r>
              <a:rPr lang="it-IT" sz="3600" dirty="0" smtClean="0"/>
              <a:t> with 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DBCollection</a:t>
            </a:r>
            <a:r>
              <a:rPr lang="it-IT" sz="3600" dirty="0" smtClean="0"/>
              <a:t> and </a:t>
            </a:r>
            <a:r>
              <a:rPr lang="it-IT" sz="3600" dirty="0" err="1" smtClean="0"/>
              <a:t>easily</a:t>
            </a:r>
            <a:r>
              <a:rPr lang="it-IT" sz="3600" dirty="0" smtClean="0"/>
              <a:t> </a:t>
            </a:r>
            <a:r>
              <a:rPr lang="it-IT" sz="3600" dirty="0" err="1" smtClean="0"/>
              <a:t>writing</a:t>
            </a:r>
            <a:r>
              <a:rPr lang="it-IT" sz="3600" dirty="0" smtClean="0"/>
              <a:t> a Repository style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layer</a:t>
            </a:r>
            <a:r>
              <a:rPr lang="it-IT" sz="3600" dirty="0" smtClean="0"/>
              <a:t>.</a:t>
            </a:r>
          </a:p>
          <a:p>
            <a:endParaRPr lang="it-IT" sz="3600" dirty="0" smtClean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590923" y="5561856"/>
            <a:ext cx="23134637" cy="25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mtClean="0"/>
              <a:t>Netflix Eureka</a:t>
            </a:r>
          </a:p>
          <a:p>
            <a:pPr eaLnBrk="1" fontAlgn="t" hangingPunct="1"/>
            <a:r>
              <a:rPr lang="en-US" sz="3200" smtClean="0"/>
              <a:t>is a REST (Representational State Transfer) based service for locating services with the purpose of basic round-robin  load balancing and failover of middle-tier servers. </a:t>
            </a:r>
            <a:endParaRPr lang="en-US" sz="3200" dirty="0" smtClean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598712" y="7365032"/>
            <a:ext cx="23134637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provides software load balancers to communicate with cluster of servers, providing the main functionalities of rotation of request among a list of servers according to certain 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598712" y="9594304"/>
            <a:ext cx="2313463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smtClean="0"/>
              <a:t>Apache Kafka is </a:t>
            </a:r>
            <a:r>
              <a:rPr lang="en-US" sz="3600" dirty="0" smtClean="0"/>
              <a:t>a platform for handling real-time data feeds </a:t>
            </a:r>
            <a:r>
              <a:rPr lang="it-IT" sz="3600" dirty="0" err="1" smtClean="0"/>
              <a:t>designed</a:t>
            </a:r>
            <a:r>
              <a:rPr lang="it-IT" sz="3600" dirty="0" smtClean="0"/>
              <a:t> to be </a:t>
            </a:r>
            <a:r>
              <a:rPr lang="it-IT" sz="3600" dirty="0" err="1" smtClean="0"/>
              <a:t>highly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;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Apache Kafka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Apache </a:t>
            </a:r>
            <a:r>
              <a:rPr lang="it-IT" sz="3600" dirty="0" err="1" smtClean="0"/>
              <a:t>Zookeeper</a:t>
            </a:r>
            <a:r>
              <a:rPr lang="it-IT" sz="3600" dirty="0" smtClean="0"/>
              <a:t> to coordinate cluster information </a:t>
            </a:r>
            <a:r>
              <a:rPr lang="it-IT" sz="3600" dirty="0" err="1" smtClean="0"/>
              <a:t>where</a:t>
            </a:r>
            <a:r>
              <a:rPr lang="it-IT" sz="3600" dirty="0" smtClean="0"/>
              <a:t> </a:t>
            </a:r>
            <a:r>
              <a:rPr lang="it-IT" sz="3600" dirty="0" err="1" smtClean="0"/>
              <a:t>all</a:t>
            </a:r>
            <a:r>
              <a:rPr lang="it-IT" sz="3600" dirty="0" smtClean="0"/>
              <a:t> </a:t>
            </a:r>
            <a:r>
              <a:rPr lang="it-IT" sz="3600" dirty="0" err="1" smtClean="0"/>
              <a:t>nodes</a:t>
            </a:r>
            <a:r>
              <a:rPr lang="it-IT" sz="3600" dirty="0" smtClean="0"/>
              <a:t> are </a:t>
            </a:r>
            <a:r>
              <a:rPr lang="it-IT" sz="3600" dirty="0" err="1" smtClean="0"/>
              <a:t>interchangeable</a:t>
            </a:r>
            <a:r>
              <a:rPr lang="it-IT" sz="3600" dirty="0" smtClean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Data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replicated</a:t>
            </a:r>
            <a:r>
              <a:rPr lang="it-IT" sz="3600" dirty="0" smtClean="0"/>
              <a:t> from 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node</a:t>
            </a:r>
            <a:r>
              <a:rPr lang="it-IT" sz="3600" dirty="0" smtClean="0"/>
              <a:t> to </a:t>
            </a:r>
            <a:r>
              <a:rPr lang="it-IT" sz="3600" dirty="0" err="1" smtClean="0"/>
              <a:t>another</a:t>
            </a:r>
            <a:r>
              <a:rPr lang="it-IT" sz="3600" dirty="0" smtClean="0"/>
              <a:t> to </a:t>
            </a:r>
            <a:r>
              <a:rPr lang="it-IT" sz="3600" dirty="0" err="1" smtClean="0"/>
              <a:t>ensure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still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event</a:t>
            </a:r>
            <a:r>
              <a:rPr lang="it-IT" sz="3600" dirty="0" smtClean="0"/>
              <a:t> of a </a:t>
            </a:r>
            <a:r>
              <a:rPr lang="it-IT" sz="3600" dirty="0" err="1" smtClean="0"/>
              <a:t>failure</a:t>
            </a: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72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8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2"/>
            <a:r>
              <a:rPr lang="it-IT" sz="3600" dirty="0" smtClean="0"/>
              <a:t>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endParaRPr lang="it-IT" sz="3600" dirty="0"/>
          </a:p>
          <a:p>
            <a:pPr lvl="2"/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0" indent="0">
              <a:buNone/>
            </a:pP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: the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/>
              <a:t>hierarchy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 smtClean="0"/>
              <a:t>SpringBootApplication</a:t>
            </a:r>
            <a:r>
              <a:rPr lang="it-IT" sz="3600" i="1" dirty="0" smtClean="0"/>
              <a:t>: </a:t>
            </a:r>
            <a:r>
              <a:rPr lang="it-IT" sz="3600" dirty="0" smtClean="0"/>
              <a:t>the </a:t>
            </a:r>
            <a:r>
              <a:rPr lang="it-IT" sz="3600" dirty="0" err="1" smtClean="0"/>
              <a:t>annotation</a:t>
            </a:r>
            <a:r>
              <a:rPr lang="it-IT" sz="3600" dirty="0" smtClean="0"/>
              <a:t> </a:t>
            </a:r>
            <a:r>
              <a:rPr lang="it-IT" sz="3600" dirty="0" err="1" smtClean="0"/>
              <a:t>needed</a:t>
            </a:r>
            <a:r>
              <a:rPr lang="it-IT" sz="3600" dirty="0" smtClean="0"/>
              <a:t> by a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591894"/>
            <a:ext cx="1422036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Uses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the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i.e</a:t>
            </a:r>
            <a:r>
              <a:rPr lang="it-IT" sz="3600" dirty="0" smtClean="0"/>
              <a:t>: 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Example</a:t>
            </a:r>
            <a:r>
              <a:rPr lang="it-IT" sz="3600" dirty="0"/>
              <a:t> of database connection </a:t>
            </a:r>
            <a:r>
              <a:rPr lang="it-IT" sz="3600" dirty="0" err="1"/>
              <a:t>Declarative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1 -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2 -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3 -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4 -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5 -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6 -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7 -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bookingInfoDDL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77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Spring </a:t>
            </a:r>
            <a:r>
              <a:rPr lang="it-IT" sz="3600" b="1" dirty="0" err="1" smtClean="0"/>
              <a:t>Boot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Web Container Start up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437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/list</a:t>
            </a:r>
            <a:r>
              <a:rPr lang="it-IT" sz="2400" b="1" dirty="0">
                <a:latin typeface="Consolas"/>
              </a:rPr>
              <a:t>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findNearestStation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distanza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addBooking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stazione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batteria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}/</a:t>
            </a:r>
          </a:p>
          <a:p>
            <a:r>
              <a:rPr lang="it-IT" sz="24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citta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 smtClean="0">
                <a:latin typeface="Consolas"/>
              </a:rPr>
              <a:t>=[POST]}" 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REST </a:t>
            </a:r>
            <a:r>
              <a:rPr lang="it-IT" sz="3600" b="1" dirty="0" err="1" smtClean="0"/>
              <a:t>methods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Mapping</a:t>
            </a:r>
            <a:r>
              <a:rPr lang="it-IT" sz="3600" dirty="0" smtClean="0"/>
              <a:t> of 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594120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r>
              <a:rPr lang="it-IT" sz="2400" dirty="0" smtClean="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FF0000"/>
                </a:solidFill>
                <a:latin typeface="Consolas"/>
              </a:rPr>
              <a:t>JDBC URL= 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NOT IN A CLOUD ENV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DATASOURCE 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smtClean="0"/>
              <a:t>INTEGRATION TEST - </a:t>
            </a:r>
            <a:r>
              <a:rPr lang="it-IT" dirty="0" err="1" smtClean="0"/>
              <a:t>Docker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2" y="1673424"/>
            <a:ext cx="14419709" cy="414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err="1" smtClean="0"/>
              <a:t>Docker</a:t>
            </a:r>
            <a:r>
              <a:rPr lang="en-US" sz="3600" dirty="0" smtClean="0"/>
              <a:t> is a way to containerize applications, allowing  to package a microservice in a standardized portable format, independent from the technology of implementation. </a:t>
            </a:r>
          </a:p>
          <a:p>
            <a:r>
              <a:rPr lang="en-US" sz="3600" dirty="0" smtClean="0"/>
              <a:t>At runtime it provides a high degree of isolation between different services. 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containers are extremely lightweight and as a result can be built and started extremely quickly. 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784075" y="5842459"/>
            <a:ext cx="22930346" cy="21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A container can typically be built in just a few seconds and starting a container simply consists of starting the service’s process(</a:t>
            </a:r>
            <a:r>
              <a:rPr lang="en-US" sz="3600" dirty="0" err="1" smtClean="0"/>
              <a:t>es</a:t>
            </a:r>
            <a:r>
              <a:rPr lang="en-US" sz="3600" dirty="0" smtClean="0"/>
              <a:t>).</a:t>
            </a:r>
          </a:p>
          <a:p>
            <a:r>
              <a:rPr lang="en-US" sz="3600" dirty="0" smtClean="0"/>
              <a:t>Provide ah high level of portability: </a:t>
            </a:r>
            <a:r>
              <a:rPr lang="en-US" sz="3600" dirty="0" err="1" smtClean="0"/>
              <a:t>infact</a:t>
            </a:r>
            <a:r>
              <a:rPr lang="en-US" sz="3600" dirty="0" smtClean="0"/>
              <a:t> many clouds have added extra support for </a:t>
            </a:r>
            <a:r>
              <a:rPr lang="en-US" sz="3600" dirty="0" err="1" smtClean="0"/>
              <a:t>Docker</a:t>
            </a:r>
            <a:r>
              <a:rPr lang="en-US" sz="3600" dirty="0" smtClean="0"/>
              <a:t>.</a:t>
            </a:r>
            <a:endParaRPr lang="en-US" sz="36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image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094741" cy="50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image </a:t>
            </a:r>
            <a:r>
              <a:rPr lang="en-US" sz="3600" dirty="0" smtClean="0"/>
              <a:t>is read-only file system image of an operating system and an application.</a:t>
            </a:r>
          </a:p>
          <a:p>
            <a:pPr algn="just"/>
            <a:r>
              <a:rPr lang="en-US" sz="3600" dirty="0" smtClean="0"/>
              <a:t>An image is self-contained and will run on any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installation. </a:t>
            </a:r>
          </a:p>
          <a:p>
            <a:pPr algn="just"/>
            <a:r>
              <a:rPr lang="en-US" sz="3600" dirty="0"/>
              <a:t>T</a:t>
            </a:r>
            <a:r>
              <a:rPr lang="en-US" sz="3600" dirty="0" smtClean="0"/>
              <a:t>o create an image containing a Spring Boot based application, we  could start from an Ubuntu image, install the JDK and  then install the executable JAR.</a:t>
            </a:r>
          </a:p>
          <a:p>
            <a:pPr algn="just"/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 has a layered structure, feature that reduces the amount of time needed to build and deploy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7074024"/>
            <a:ext cx="23134637" cy="44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An image consists of a sequence and parent referenced layers, each corresponding to the command  that changes the file system .</a:t>
            </a:r>
          </a:p>
          <a:p>
            <a:pPr algn="just"/>
            <a:r>
              <a:rPr lang="en-US" sz="3600" dirty="0" smtClean="0"/>
              <a:t>The layered structure makes building an image extremely fast (efficient).</a:t>
            </a:r>
            <a:endParaRPr lang="it-IT" sz="3600" dirty="0" smtClean="0"/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enables </a:t>
            </a:r>
            <a:r>
              <a:rPr lang="en-US" sz="3600" b="1" dirty="0" smtClean="0"/>
              <a:t>the sharing of layers between images</a:t>
            </a:r>
            <a:r>
              <a:rPr lang="en-US" sz="3600" dirty="0" smtClean="0"/>
              <a:t>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does not need to move an entire image over the network, copying  only the layers that don’t exist on the destination machine.</a:t>
            </a:r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caches layers when building an image</a:t>
            </a:r>
            <a:r>
              <a:rPr lang="en-US" sz="3600" dirty="0" smtClean="0"/>
              <a:t>. When re-executing a command,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container  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85752" y="5380087"/>
            <a:ext cx="23134637" cy="37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Even though an image contains an entire OS 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often only consists of the application’s processes</a:t>
            </a:r>
          </a:p>
          <a:p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container that runs a Spring Boot application might only start Java</a:t>
            </a:r>
          </a:p>
          <a:p>
            <a:r>
              <a:rPr lang="en-US" sz="3600" dirty="0" smtClean="0"/>
              <a:t>As a result,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3600" dirty="0" smtClean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690339" y="1709578"/>
            <a:ext cx="14481423" cy="3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</a:t>
            </a:r>
            <a:r>
              <a:rPr lang="en-US" sz="3600" dirty="0" smtClean="0"/>
              <a:t>is a running image consisting of one or more sandboxed processes.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isolates a container’s process and its networking portion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enables a service to be accessed from outside its container by setting up a port mapping that associates a host port with a container port.</a:t>
            </a:r>
          </a:p>
        </p:txBody>
      </p:sp>
    </p:spTree>
    <p:extLst>
      <p:ext uri="{BB962C8B-B14F-4D97-AF65-F5344CB8AC3E}">
        <p14:creationId xmlns:p14="http://schemas.microsoft.com/office/powerpoint/2010/main" val="3596851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definition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Plug-in: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</a:t>
            </a:r>
            <a:r>
              <a:rPr lang="it-IT" sz="3600" b="1" dirty="0" smtClean="0"/>
              <a:t>: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«package </a:t>
            </a:r>
            <a:r>
              <a:rPr lang="it-IT" sz="3600" dirty="0" err="1" smtClean="0"/>
              <a:t>docker:build</a:t>
            </a:r>
            <a:r>
              <a:rPr lang="it-IT" sz="3600" dirty="0" smtClean="0"/>
              <a:t>»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Maven</a:t>
            </a:r>
            <a:r>
              <a:rPr lang="it-IT" sz="3600" dirty="0" smtClean="0"/>
              <a:t> goal for building a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4549552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1553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8048923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b="1" dirty="0"/>
              <a:t>p</a:t>
            </a:r>
            <a:r>
              <a:rPr lang="en-US" sz="2400" dirty="0"/>
              <a:t>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912368" y="11226387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instance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</a:t>
            </a:r>
            <a:r>
              <a:rPr lang="en-US" sz="3600" dirty="0" smtClean="0"/>
              <a:t>application’s package</a:t>
            </a:r>
          </a:p>
          <a:p>
            <a:pPr lvl="1"/>
            <a:r>
              <a:rPr lang="en-US" sz="3600" dirty="0" smtClean="0"/>
              <a:t>For specific test purposes it will be possible to run specific database images </a:t>
            </a:r>
            <a:endParaRPr lang="it-IT" sz="3600" dirty="0"/>
          </a:p>
          <a:p>
            <a:pPr marL="419100" lvl="1" indent="0">
              <a:buNone/>
            </a:pPr>
            <a:endParaRPr lang="it-IT" sz="3600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4956995" y="11226386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CONTAINERS’ LIST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en-US" sz="2400" dirty="0" smtClean="0"/>
          </a:p>
          <a:p>
            <a:endParaRPr lang="en-US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9599712" y="11226385"/>
            <a:ext cx="556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/>
              <a:t>&gt;</a:t>
            </a:r>
            <a:endParaRPr lang="it-IT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2209800"/>
            <a:ext cx="14554223" cy="3784104"/>
          </a:xfrm>
        </p:spPr>
        <p:txBody>
          <a:bodyPr/>
          <a:lstStyle/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dirty="0"/>
              <a:t>is the cloud-based registry service of </a:t>
            </a:r>
            <a:r>
              <a:rPr lang="en-US" sz="4400" dirty="0" err="1"/>
              <a:t>Docker</a:t>
            </a:r>
            <a:r>
              <a:rPr lang="en-US" sz="4400" dirty="0"/>
              <a:t> images. It provides:</a:t>
            </a:r>
          </a:p>
          <a:p>
            <a:pPr lvl="1"/>
            <a:r>
              <a:rPr lang="en-US" sz="4400" u="sng" dirty="0"/>
              <a:t>Official and private image repositories</a:t>
            </a:r>
            <a:r>
              <a:rPr lang="en-US" sz="4400" dirty="0"/>
              <a:t>: finding, managing, pushing and pulling images from </a:t>
            </a:r>
            <a:r>
              <a:rPr lang="en-US" sz="4400" dirty="0" err="1"/>
              <a:t>Docker</a:t>
            </a:r>
            <a:r>
              <a:rPr lang="en-US" sz="4400" dirty="0"/>
              <a:t> command </a:t>
            </a:r>
            <a:r>
              <a:rPr lang="en-US" sz="4400" dirty="0" smtClean="0"/>
              <a:t>line</a:t>
            </a:r>
            <a:endParaRPr lang="en-US" sz="4400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06723" y="5761112"/>
            <a:ext cx="22458485" cy="606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lvl="1"/>
            <a:r>
              <a:rPr lang="en-US" sz="4400" u="sng" dirty="0" smtClean="0"/>
              <a:t>Automated builds</a:t>
            </a:r>
            <a:r>
              <a:rPr lang="en-US" sz="4400" dirty="0" smtClean="0"/>
              <a:t>: creating new images, manually trigged or when changes are detected in the source code repository.</a:t>
            </a:r>
          </a:p>
          <a:p>
            <a:pPr lvl="1"/>
            <a:r>
              <a:rPr lang="en-US" sz="4400" u="sng" dirty="0" err="1" smtClean="0"/>
              <a:t>Webhooks</a:t>
            </a:r>
            <a:r>
              <a:rPr lang="en-US" sz="4400" dirty="0" smtClean="0"/>
              <a:t> features: triggering actions after a successful push to a repository.</a:t>
            </a:r>
          </a:p>
          <a:p>
            <a:pPr lvl="1"/>
            <a:r>
              <a:rPr lang="en-US" sz="4400" dirty="0" smtClean="0"/>
              <a:t>Team collaboration and workflow automation. </a:t>
            </a:r>
          </a:p>
          <a:p>
            <a:r>
              <a:rPr lang="en-US" sz="4400" b="1" dirty="0" err="1" smtClean="0"/>
              <a:t>OpenShift</a:t>
            </a:r>
            <a:r>
              <a:rPr lang="en-US" sz="4400" dirty="0" smtClean="0"/>
              <a:t> is Red Hat's Platform-as-a-Service cloud environment, where for this project a </a:t>
            </a:r>
            <a:r>
              <a:rPr lang="en-US" sz="4400" b="1" dirty="0" smtClean="0"/>
              <a:t>Jenkins</a:t>
            </a:r>
            <a:r>
              <a:rPr lang="en-US" sz="4400" dirty="0" smtClean="0"/>
              <a:t> instance will provide the features of Continuous Integration</a:t>
            </a:r>
          </a:p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b="1" dirty="0" smtClean="0"/>
              <a:t>and Jenkins</a:t>
            </a:r>
            <a:r>
              <a:rPr lang="en-US" sz="4400" dirty="0" smtClean="0"/>
              <a:t> are both integrated </a:t>
            </a:r>
            <a:r>
              <a:rPr lang="en-US" sz="4400" dirty="0"/>
              <a:t>with </a:t>
            </a:r>
            <a:r>
              <a:rPr lang="en-US" sz="4400" b="1" dirty="0" err="1" smtClean="0"/>
              <a:t>GitHub</a:t>
            </a:r>
            <a:r>
              <a:rPr lang="en-US" sz="4400" dirty="0" smtClean="0"/>
              <a:t> repository</a:t>
            </a:r>
            <a:endParaRPr lang="en-US" sz="4400" dirty="0"/>
          </a:p>
          <a:p>
            <a:endParaRPr lang="it-IT" sz="4400" dirty="0"/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err="1" smtClean="0"/>
                <a:t>Jar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err="1" smtClean="0"/>
                <a:t>Jar</a:t>
              </a:r>
              <a:endParaRPr lang="it-IT" sz="2800" b="1" dirty="0" smtClean="0"/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Directive of a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 </a:t>
            </a:r>
            <a:r>
              <a:rPr lang="it-IT" sz="3600" dirty="0" err="1" smtClean="0"/>
              <a:t>command</a:t>
            </a:r>
            <a:endParaRPr lang="it-IT" sz="3600" dirty="0" smtClean="0"/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  <a:p>
            <a:pPr lvl="1"/>
            <a:r>
              <a:rPr lang="it-IT" sz="3600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</a:t>
            </a:r>
            <a:r>
              <a:rPr lang="it-IT" sz="4400" dirty="0" err="1" smtClean="0"/>
              <a:t>computing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loosely</a:t>
            </a:r>
            <a:r>
              <a:rPr lang="it-IT" sz="4400" dirty="0" smtClean="0"/>
              <a:t> </a:t>
            </a:r>
            <a:r>
              <a:rPr lang="it-IT" sz="4400" dirty="0" err="1" smtClean="0"/>
              <a:t>coupled</a:t>
            </a:r>
            <a:r>
              <a:rPr lang="it-IT" sz="4400" dirty="0" smtClean="0"/>
              <a:t>.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these</a:t>
            </a:r>
            <a:r>
              <a:rPr lang="it-IT" sz="4400" dirty="0" smtClean="0"/>
              <a:t>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independent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others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 the </a:t>
            </a:r>
            <a:r>
              <a:rPr lang="it-IT" sz="4400" dirty="0" err="1" smtClean="0"/>
              <a:t>development</a:t>
            </a:r>
            <a:r>
              <a:rPr lang="it-IT" sz="4400" dirty="0" smtClean="0"/>
              <a:t>  and </a:t>
            </a:r>
            <a:r>
              <a:rPr lang="it-IT" sz="4400" dirty="0" err="1" smtClean="0"/>
              <a:t>deployment</a:t>
            </a:r>
            <a:r>
              <a:rPr lang="it-IT" sz="4400" dirty="0" smtClean="0"/>
              <a:t> </a:t>
            </a:r>
            <a:r>
              <a:rPr lang="it-IT" sz="4400" dirty="0" err="1" smtClean="0"/>
              <a:t>phases</a:t>
            </a:r>
            <a:r>
              <a:rPr lang="it-IT" sz="4400" dirty="0" smtClean="0"/>
              <a:t>,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well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process</a:t>
            </a:r>
            <a:r>
              <a:rPr lang="it-IT" sz="4400" dirty="0" smtClean="0"/>
              <a:t> of </a:t>
            </a:r>
            <a:r>
              <a:rPr lang="it-IT" sz="4400" dirty="0" err="1" smtClean="0"/>
              <a:t>scaling</a:t>
            </a:r>
            <a:r>
              <a:rPr lang="it-IT" sz="4400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service the </a:t>
            </a:r>
            <a:r>
              <a:rPr lang="it-IT" sz="4400" dirty="0" err="1" smtClean="0"/>
              <a:t>adoption</a:t>
            </a:r>
            <a:r>
              <a:rPr lang="it-IT" sz="4400" dirty="0"/>
              <a:t> of new </a:t>
            </a:r>
            <a:r>
              <a:rPr lang="it-IT" sz="4400" dirty="0" err="1"/>
              <a:t>technology</a:t>
            </a:r>
            <a:r>
              <a:rPr lang="it-IT" sz="4400" dirty="0"/>
              <a:t> or design pattern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quick</a:t>
            </a:r>
            <a:r>
              <a:rPr lang="it-IT" sz="4400" dirty="0" smtClean="0"/>
              <a:t> and </a:t>
            </a:r>
            <a:r>
              <a:rPr lang="it-IT" sz="4400" dirty="0" err="1" smtClean="0"/>
              <a:t>seamless</a:t>
            </a:r>
            <a:r>
              <a:rPr lang="it-IT" sz="4400" dirty="0" smtClean="0"/>
              <a:t> </a:t>
            </a:r>
            <a:r>
              <a:rPr lang="it-IT" sz="4400" dirty="0" err="1" smtClean="0"/>
              <a:t>against</a:t>
            </a:r>
            <a:r>
              <a:rPr lang="it-IT" sz="4400" dirty="0" smtClean="0"/>
              <a:t> the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Deployment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flexible</a:t>
            </a:r>
            <a:r>
              <a:rPr lang="it-IT" sz="4400" dirty="0" smtClean="0"/>
              <a:t> </a:t>
            </a:r>
            <a:r>
              <a:rPr lang="it-IT" sz="4400" dirty="0" err="1" smtClean="0"/>
              <a:t>regardless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environments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consistency</a:t>
            </a:r>
            <a:r>
              <a:rPr lang="it-IT" sz="4400" dirty="0" smtClean="0"/>
              <a:t> </a:t>
            </a:r>
            <a:r>
              <a:rPr lang="it-IT" sz="4400" dirty="0" err="1" smtClean="0"/>
              <a:t>shoud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by </a:t>
            </a:r>
            <a:r>
              <a:rPr lang="it-IT" sz="4400" dirty="0" err="1" smtClean="0"/>
              <a:t>asynchronous</a:t>
            </a:r>
            <a:r>
              <a:rPr lang="it-IT" sz="4400" dirty="0" smtClean="0"/>
              <a:t> non-</a:t>
            </a:r>
            <a:r>
              <a:rPr lang="it-IT" sz="4400" dirty="0" err="1" smtClean="0"/>
              <a:t>blocking</a:t>
            </a:r>
            <a:r>
              <a:rPr lang="it-IT" sz="4400" dirty="0" smtClean="0"/>
              <a:t> </a:t>
            </a:r>
            <a:r>
              <a:rPr lang="it-IT" sz="4400" dirty="0" err="1" smtClean="0"/>
              <a:t>operations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persistence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accomplished</a:t>
            </a:r>
            <a:r>
              <a:rPr lang="it-IT" sz="4400" dirty="0" smtClean="0"/>
              <a:t> by a «</a:t>
            </a:r>
            <a:r>
              <a:rPr lang="it-IT" sz="4400" dirty="0" err="1" smtClean="0"/>
              <a:t>poliglot</a:t>
            </a:r>
            <a:r>
              <a:rPr lang="it-IT" sz="4400" dirty="0" smtClean="0"/>
              <a:t> </a:t>
            </a:r>
            <a:r>
              <a:rPr lang="it-IT" sz="4400" dirty="0" err="1" smtClean="0"/>
              <a:t>approach</a:t>
            </a:r>
            <a:r>
              <a:rPr lang="it-IT" sz="4400" dirty="0" smtClean="0"/>
              <a:t>» with </a:t>
            </a:r>
            <a:r>
              <a:rPr lang="it-IT" sz="4400" dirty="0" err="1" smtClean="0"/>
              <a:t>different</a:t>
            </a:r>
            <a:r>
              <a:rPr lang="it-IT" sz="4400" dirty="0" smtClean="0"/>
              <a:t> and </a:t>
            </a:r>
            <a:r>
              <a:rPr lang="it-IT" sz="4400" dirty="0" err="1" smtClean="0"/>
              <a:t>specialized</a:t>
            </a:r>
            <a:r>
              <a:rPr lang="it-IT" sz="4400" dirty="0" smtClean="0"/>
              <a:t> data </a:t>
            </a:r>
            <a:r>
              <a:rPr lang="it-IT" sz="4400" dirty="0" err="1" smtClean="0"/>
              <a:t>storage</a:t>
            </a:r>
            <a:r>
              <a:rPr lang="it-IT" sz="4400" dirty="0" smtClean="0"/>
              <a:t> 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scale-out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simple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possible</a:t>
            </a:r>
            <a:r>
              <a:rPr lang="it-IT" sz="4400" dirty="0" smtClean="0"/>
              <a:t> (zero service </a:t>
            </a:r>
            <a:r>
              <a:rPr lang="it-IT" sz="4400" dirty="0" err="1" smtClean="0"/>
              <a:t>downtime</a:t>
            </a:r>
            <a:r>
              <a:rPr lang="it-IT" sz="4400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Service </a:t>
            </a:r>
            <a:r>
              <a:rPr lang="it-IT" sz="4400" dirty="0" err="1" smtClean="0"/>
              <a:t>discovery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/>
              <a:t>C</a:t>
            </a:r>
            <a:r>
              <a:rPr lang="it-IT" sz="4400" dirty="0" smtClean="0"/>
              <a:t>lient side </a:t>
            </a:r>
            <a:r>
              <a:rPr lang="it-IT" sz="4400" dirty="0" err="1" smtClean="0"/>
              <a:t>load</a:t>
            </a:r>
            <a:r>
              <a:rPr lang="it-IT" sz="4400" dirty="0" smtClean="0"/>
              <a:t> </a:t>
            </a:r>
            <a:r>
              <a:rPr lang="it-IT" sz="4400" dirty="0" err="1" smtClean="0"/>
              <a:t>balancing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features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obtained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</a:t>
            </a:r>
            <a:r>
              <a:rPr lang="it-IT" sz="4400" dirty="0" err="1" smtClean="0"/>
              <a:t>needs</a:t>
            </a:r>
            <a:r>
              <a:rPr lang="it-IT" sz="4400" dirty="0" smtClean="0"/>
              <a:t>, </a:t>
            </a:r>
            <a:r>
              <a:rPr lang="it-IT" sz="4400" dirty="0" err="1" smtClean="0"/>
              <a:t>simply</a:t>
            </a:r>
            <a:r>
              <a:rPr lang="it-IT" sz="4400" dirty="0" smtClean="0"/>
              <a:t> </a:t>
            </a:r>
            <a:r>
              <a:rPr lang="it-IT" sz="4400" dirty="0" err="1" smtClean="0"/>
              <a:t>adding</a:t>
            </a:r>
            <a:r>
              <a:rPr lang="it-IT" sz="4400" dirty="0" smtClean="0"/>
              <a:t> new service </a:t>
            </a:r>
            <a:r>
              <a:rPr lang="it-IT" sz="4400" dirty="0" err="1" smtClean="0"/>
              <a:t>instances</a:t>
            </a:r>
            <a:endParaRPr lang="it-IT" sz="4400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status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" y="81189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524" y="586799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9" y="1686426"/>
            <a:ext cx="14610073" cy="603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96716" y="2948049"/>
            <a:ext cx="13636946" cy="234113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327435" y="6774808"/>
            <a:ext cx="5922839" cy="69314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24354681" y="4592935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Freccia in giù 11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2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/>
              <a:t>PWS </a:t>
            </a:r>
            <a:r>
              <a:rPr lang="it-IT" sz="3600" b="1" dirty="0" err="1"/>
              <a:t>environment</a:t>
            </a:r>
            <a:r>
              <a:rPr lang="it-IT" sz="3600" b="1" dirty="0"/>
              <a:t> </a:t>
            </a:r>
            <a:r>
              <a:rPr lang="it-IT" sz="3600" b="1" dirty="0" err="1"/>
              <a:t>variable</a:t>
            </a:r>
            <a:endParaRPr lang="it-IT" sz="3600" b="1" dirty="0"/>
          </a:p>
          <a:p>
            <a:pPr lvl="1"/>
            <a:r>
              <a:rPr lang="it-IT" sz="3600" dirty="0" err="1"/>
              <a:t>ClearDB</a:t>
            </a:r>
            <a:r>
              <a:rPr lang="it-IT" sz="3600" dirty="0"/>
              <a:t> </a:t>
            </a:r>
            <a:r>
              <a:rPr lang="it-IT" sz="3600" dirty="0" err="1"/>
              <a:t>backing</a:t>
            </a:r>
            <a:r>
              <a:rPr lang="it-IT" sz="3600" dirty="0"/>
              <a:t> service </a:t>
            </a:r>
            <a:r>
              <a:rPr lang="it-IT" sz="3600" dirty="0" err="1"/>
              <a:t>details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908805" y="161235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628885" y="570822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8496944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model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in charge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pPr marL="0" indent="0">
              <a:buNone/>
            </a:pPr>
            <a:endParaRPr lang="it-IT" sz="3200" b="1" dirty="0"/>
          </a:p>
          <a:p>
            <a:r>
              <a:rPr lang="en-US" sz="3200" dirty="0" smtClean="0"/>
              <a:t>Drawbacks of this solution: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dirty="0" err="1" smtClean="0"/>
              <a:t>compensating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transactions</a:t>
            </a:r>
            <a:r>
              <a:rPr lang="it-IT" sz="3200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message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611320"/>
          </a:xfrm>
        </p:spPr>
        <p:txBody>
          <a:bodyPr/>
          <a:lstStyle/>
          <a:p>
            <a:r>
              <a:rPr lang="it-IT" sz="3600" b="1" dirty="0" smtClean="0"/>
              <a:t>Base model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smtClean="0"/>
              <a:t>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r>
              <a:rPr lang="it-IT" dirty="0" smtClean="0"/>
              <a:t> and </a:t>
            </a:r>
            <a:r>
              <a:rPr lang="it-IT" dirty="0" err="1" smtClean="0"/>
              <a:t>subscribe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/>
              <a:t>publishing</a:t>
            </a:r>
            <a:r>
              <a:rPr lang="it-IT" sz="3600" b="1" dirty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subscribered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 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Methos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in </a:t>
            </a:r>
            <a:r>
              <a:rPr lang="it-IT" sz="3600" dirty="0" err="1" smtClean="0"/>
              <a:t>subscribing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Message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[Microservices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pattern]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357692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In a </a:t>
            </a:r>
            <a:r>
              <a:rPr lang="en-US" dirty="0" err="1" smtClean="0">
                <a:solidFill>
                  <a:srgbClr val="000000"/>
                </a:solidFill>
              </a:rPr>
              <a:t>microservices</a:t>
            </a:r>
            <a:r>
              <a:rPr lang="en-US" dirty="0" smtClean="0">
                <a:solidFill>
                  <a:srgbClr val="000000"/>
                </a:solidFill>
              </a:rPr>
              <a:t>-based architecture  services do not act by themselves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need to cooperate each other to achieve the required system functionalities</a:t>
            </a:r>
          </a:p>
          <a:p>
            <a:r>
              <a:rPr lang="en-US" dirty="0">
                <a:solidFill>
                  <a:srgbClr val="000000"/>
                </a:solidFill>
              </a:rPr>
              <a:t>Service discovery with its registry function  is one of the key tenets of </a:t>
            </a:r>
            <a:r>
              <a:rPr lang="en-US" dirty="0" smtClean="0">
                <a:solidFill>
                  <a:srgbClr val="000000"/>
                </a:solidFill>
              </a:rPr>
              <a:t>this architecture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15936" y="1676400"/>
            <a:ext cx="12136239" cy="10668000"/>
          </a:xfrm>
        </p:spPr>
        <p:txBody>
          <a:bodyPr/>
          <a:lstStyle/>
          <a:p>
            <a:r>
              <a:rPr lang="en-US" sz="3200" dirty="0"/>
              <a:t>Eureka it the Netflix discovery service provider. It consists of two modules: </a:t>
            </a:r>
          </a:p>
          <a:p>
            <a:pPr lvl="2"/>
            <a:r>
              <a:rPr lang="en-US" sz="3200" dirty="0"/>
              <a:t> “</a:t>
            </a:r>
            <a:r>
              <a:rPr lang="en-US" sz="3200" b="1" dirty="0"/>
              <a:t>Eureka server</a:t>
            </a:r>
            <a:r>
              <a:rPr lang="en-US" sz="32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3200" dirty="0"/>
              <a:t> “</a:t>
            </a:r>
            <a:r>
              <a:rPr lang="en-US" sz="3200" b="1" dirty="0"/>
              <a:t>Eureka Client”</a:t>
            </a:r>
            <a:r>
              <a:rPr lang="en-US" sz="32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32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2400" dirty="0" smtClean="0"/>
              <a:t>Services</a:t>
            </a:r>
            <a:r>
              <a:rPr lang="en-US" sz="2400" dirty="0"/>
              <a:t> </a:t>
            </a:r>
            <a:r>
              <a:rPr lang="en-US" sz="2400" dirty="0" smtClean="0"/>
              <a:t>register</a:t>
            </a:r>
            <a:r>
              <a:rPr lang="en-US" sz="2400" dirty="0"/>
              <a:t> with Eureka </a:t>
            </a:r>
            <a:r>
              <a:rPr lang="en-US" sz="2400" dirty="0" smtClean="0"/>
              <a:t>providing meta-data </a:t>
            </a:r>
            <a:r>
              <a:rPr lang="en-US" sz="2400" dirty="0"/>
              <a:t>about itself (host, port, URL), </a:t>
            </a:r>
            <a:endParaRPr lang="en-US" sz="2400" dirty="0" smtClean="0"/>
          </a:p>
          <a:p>
            <a:r>
              <a:rPr lang="en-US" sz="2400" dirty="0" smtClean="0"/>
              <a:t>Once registered services send</a:t>
            </a:r>
            <a:r>
              <a:rPr lang="en-US" sz="2400" dirty="0"/>
              <a:t> heartbeats to renew their leases every 30 </a:t>
            </a:r>
            <a:r>
              <a:rPr lang="en-US" sz="2400" dirty="0" smtClean="0"/>
              <a:t>seconds</a:t>
            </a:r>
            <a:r>
              <a:rPr lang="en-US" sz="2400" dirty="0"/>
              <a:t> </a:t>
            </a:r>
            <a:r>
              <a:rPr lang="en-US" sz="2400" dirty="0" smtClean="0"/>
              <a:t>and locate </a:t>
            </a:r>
            <a:r>
              <a:rPr lang="en-US" sz="2400" dirty="0"/>
              <a:t>their services </a:t>
            </a:r>
            <a:r>
              <a:rPr lang="en-US" sz="2400" dirty="0" smtClean="0"/>
              <a:t>to </a:t>
            </a:r>
            <a:r>
              <a:rPr lang="en-US" sz="2400" dirty="0"/>
              <a:t>make remote calls</a:t>
            </a:r>
            <a:endParaRPr lang="en-US" sz="2400" dirty="0" smtClean="0"/>
          </a:p>
          <a:p>
            <a:r>
              <a:rPr lang="en-US" sz="2400" dirty="0"/>
              <a:t>If the </a:t>
            </a:r>
            <a:r>
              <a:rPr lang="en-US" sz="2400" dirty="0" err="1"/>
              <a:t>hearthbeat</a:t>
            </a:r>
            <a:r>
              <a:rPr lang="en-US" sz="2400" dirty="0"/>
              <a:t> fails over a configurable </a:t>
            </a:r>
            <a:r>
              <a:rPr lang="en-US" sz="2400" dirty="0" smtClean="0"/>
              <a:t>timetable  </a:t>
            </a:r>
            <a:r>
              <a:rPr lang="en-US" sz="2400" dirty="0"/>
              <a:t>the instance is removed</a:t>
            </a:r>
          </a:p>
          <a:p>
            <a:r>
              <a:rPr lang="en-US" sz="2400" smtClean="0"/>
              <a:t>Eureka </a:t>
            </a:r>
            <a:r>
              <a:rPr lang="en-US" sz="2400" dirty="0"/>
              <a:t>does not use a backend store and all services instance in the registry have to send an heartbeat to keep their registration up to date (so </a:t>
            </a:r>
            <a:r>
              <a:rPr lang="en-US" sz="2400" dirty="0" err="1"/>
              <a:t>ths</a:t>
            </a:r>
            <a:r>
              <a:rPr lang="en-US" sz="2400" dirty="0"/>
              <a:t> can be done in memory)</a:t>
            </a:r>
          </a:p>
          <a:p>
            <a:r>
              <a:rPr lang="en-US" sz="2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2400" dirty="0"/>
              <a:t>So Eureka works as a register, that will know where which one of our services lives, how many instances of they are up (or down) and how to access them.</a:t>
            </a:r>
            <a:endParaRPr lang="it-IT" sz="2400" dirty="0"/>
          </a:p>
          <a:p>
            <a:endParaRPr lang="en-US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824"/>
            <a:ext cx="11255894" cy="84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7537" y="8658200"/>
            <a:ext cx="1027831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eaLnBrk="1" fontAlgn="t" hangingPunct="1"/>
            <a:endParaRPr lang="en-US" sz="3600" dirty="0" smtClean="0">
              <a:solidFill>
                <a:srgbClr val="000000"/>
              </a:solidFill>
            </a:endParaRPr>
          </a:p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Cache client and server 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are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syncronized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 by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of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hearthbeat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>
              <a:solidFill>
                <a:srgbClr val="00000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24649384" y="1706041"/>
            <a:ext cx="12136239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400" smtClean="0">
                <a:solidFill>
                  <a:srgbClr val="000000"/>
                </a:solidFill>
              </a:rPr>
              <a:t>Eureka it the Netflix discovery service provider. It consists of two modules: </a:t>
            </a:r>
          </a:p>
          <a:p>
            <a:pPr lvl="2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server</a:t>
            </a:r>
            <a:r>
              <a:rPr lang="en-US" sz="2400" smtClean="0">
                <a:solidFill>
                  <a:srgbClr val="000000"/>
                </a:solidFill>
              </a:rPr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Client”</a:t>
            </a:r>
            <a:r>
              <a:rPr lang="en-US" sz="2400" smtClean="0">
                <a:solidFill>
                  <a:srgbClr val="000000"/>
                </a:solidFill>
              </a:rPr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can be configured and deployed to be highly available </a:t>
            </a:r>
            <a:r>
              <a:rPr lang="en-US" sz="2400" strike="sngStrike" smtClean="0">
                <a:solidFill>
                  <a:srgbClr val="000000"/>
                </a:solidFill>
              </a:rPr>
              <a:t> with each server replicating state about the registered service to the others.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Services register with Eureka providing meta-data about itself (host, port, URL),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Once registered services send heartbeats to renew their leases every 30 seconds and locate their services to make remote calls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If the hearthbeat fails over a configurable timetable  the instance is removed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The registration information and the renewals are replicated to all the eureka nodes in the cluster.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does not use a backend store and all services instance in the registry have to send an heartbeat to keep their registration up to date (so ths can be done in memory)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Client have an in memory cache of Eureka registration (they don’t have to go to the registry for every single request to a service)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So Eureka works as a register, that will know where which one of our services lives, how many instances of they are up (or down) and how to access them.</a:t>
            </a:r>
            <a:endParaRPr lang="it-IT" sz="2400" smtClean="0">
              <a:solidFill>
                <a:srgbClr val="000000"/>
              </a:solidFill>
            </a:endParaRPr>
          </a:p>
          <a:p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it-IT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923598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Configuration </a:t>
            </a:r>
            <a:r>
              <a:rPr lang="it-IT" sz="3600" dirty="0" err="1">
                <a:solidFill>
                  <a:srgbClr val="000000"/>
                </a:solidFill>
              </a:rPr>
              <a:t>details</a:t>
            </a:r>
            <a:endParaRPr lang="it-IT" sz="3600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Eureka Server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id</a:t>
            </a: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8"/>
            <a:ext cx="6237262" cy="46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APP/0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419100" lvl="1" indent="0">
              <a:buNone/>
            </a:pPr>
            <a:r>
              <a:rPr lang="it-IT" sz="3600" dirty="0"/>
              <a:t>	</a:t>
            </a: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3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is compensating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</a:t>
            </a:r>
            <a:r>
              <a:rPr lang="it-IT" b="0" dirty="0" err="1" smtClean="0"/>
              <a:t>acknowledgments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en-US" sz="4400" dirty="0"/>
              <a:t>So that’s all, wishing that this presentation </a:t>
            </a:r>
            <a:r>
              <a:rPr lang="en-US" sz="4400" dirty="0" smtClean="0"/>
              <a:t>being </a:t>
            </a:r>
            <a:r>
              <a:rPr lang="en-US" sz="4400" dirty="0"/>
              <a:t>clear </a:t>
            </a:r>
            <a:r>
              <a:rPr lang="en-US" sz="4400" dirty="0" err="1"/>
              <a:t>enought</a:t>
            </a:r>
            <a:r>
              <a:rPr lang="en-US" sz="4400" dirty="0"/>
              <a:t> </a:t>
            </a:r>
            <a:r>
              <a:rPr lang="en-US" sz="4400" dirty="0" smtClean="0"/>
              <a:t>and that has </a:t>
            </a:r>
            <a:r>
              <a:rPr lang="en-US" sz="4400" dirty="0" err="1"/>
              <a:t>catched</a:t>
            </a:r>
            <a:r>
              <a:rPr lang="en-US" sz="4400" dirty="0"/>
              <a:t>  </a:t>
            </a:r>
            <a:r>
              <a:rPr lang="en-US" sz="4400" dirty="0" smtClean="0"/>
              <a:t>your interest </a:t>
            </a:r>
            <a:r>
              <a:rPr lang="en-US" sz="4400" dirty="0"/>
              <a:t>, I would like to thanks you of your attention and O’Reilly for the opportunity given to me to take part at such an important event like </a:t>
            </a:r>
            <a:r>
              <a:rPr lang="en-US" sz="4400" dirty="0" smtClean="0"/>
              <a:t>that.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6178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docs.run.pivotal.io/buildpacks/java/build-tool-int.html</a:t>
            </a:r>
            <a:r>
              <a:rPr lang="it-IT" dirty="0" smtClean="0"/>
              <a:t> MAVEN PLUG-IN FOR PWS</a:t>
            </a:r>
          </a:p>
          <a:p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github.com/Netflix/eureka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8421960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endParaRPr lang="it-IT" sz="3600" dirty="0" smtClean="0"/>
          </a:p>
          <a:p>
            <a:r>
              <a:rPr lang="en-US" sz="3600" dirty="0" smtClean="0"/>
              <a:t>Spring Boot  simplifies </a:t>
            </a:r>
            <a:r>
              <a:rPr lang="en-US" sz="3600" dirty="0"/>
              <a:t>application configuration by taking Convention over Configuration (</a:t>
            </a:r>
            <a:r>
              <a:rPr lang="en-US" sz="3600" dirty="0" err="1"/>
              <a:t>CoC</a:t>
            </a:r>
            <a:r>
              <a:rPr lang="en-US" sz="3600" dirty="0"/>
              <a:t>) in </a:t>
            </a:r>
            <a:r>
              <a:rPr lang="en-US" sz="3600" dirty="0" smtClean="0"/>
              <a:t>Spring applications. </a:t>
            </a:r>
          </a:p>
          <a:p>
            <a:r>
              <a:rPr lang="en-US" sz="3600" dirty="0" smtClean="0"/>
              <a:t>Spring Boot auto-configuration feature  provides </a:t>
            </a:r>
            <a:r>
              <a:rPr lang="en-US" sz="3600" dirty="0"/>
              <a:t>a set of default behaviors that are driven by what </a:t>
            </a:r>
            <a:r>
              <a:rPr lang="en-US" sz="3600" dirty="0" smtClean="0"/>
              <a:t>libraries are </a:t>
            </a:r>
            <a:r>
              <a:rPr lang="en-US" sz="3600" dirty="0"/>
              <a:t>on the </a:t>
            </a:r>
            <a:r>
              <a:rPr lang="en-US" sz="3600" dirty="0" err="1"/>
              <a:t>classpath</a:t>
            </a:r>
            <a:r>
              <a:rPr lang="en-US" sz="3600" dirty="0"/>
              <a:t>. </a:t>
            </a:r>
            <a:endParaRPr lang="en-US" sz="3600" dirty="0" smtClean="0"/>
          </a:p>
          <a:p>
            <a:r>
              <a:rPr lang="en-US" sz="3600" dirty="0" smtClean="0"/>
              <a:t>Spring </a:t>
            </a:r>
            <a:r>
              <a:rPr lang="en-US" sz="3600" dirty="0"/>
              <a:t>Boot </a:t>
            </a:r>
            <a:r>
              <a:rPr lang="en-US" sz="3600" dirty="0" smtClean="0"/>
              <a:t>simplifies deployment ,packaging application as an </a:t>
            </a:r>
            <a:r>
              <a:rPr lang="en-US" sz="3600" dirty="0"/>
              <a:t>executable jar containing </a:t>
            </a:r>
            <a:r>
              <a:rPr lang="en-US" sz="3600" dirty="0" smtClean="0"/>
              <a:t>an embedded </a:t>
            </a:r>
            <a:r>
              <a:rPr lang="en-US" sz="3600" dirty="0"/>
              <a:t>web container </a:t>
            </a:r>
            <a:r>
              <a:rPr lang="en-US" sz="3600" dirty="0" smtClean="0"/>
              <a:t>.</a:t>
            </a:r>
          </a:p>
          <a:p>
            <a:r>
              <a:rPr lang="en-US" sz="3600" strike="sngStrike" dirty="0" smtClean="0"/>
              <a:t>Running a Spring Boot  micro-service is so simply and need to </a:t>
            </a:r>
            <a:r>
              <a:rPr lang="en-US" sz="3600" strike="sngStrike" dirty="0"/>
              <a:t>have </a:t>
            </a:r>
            <a:r>
              <a:rPr lang="en-US" sz="3600" strike="sngStrike" dirty="0" smtClean="0"/>
              <a:t>only Java </a:t>
            </a:r>
            <a:r>
              <a:rPr lang="en-US" sz="3600" strike="sngStrike" dirty="0"/>
              <a:t>installed. </a:t>
            </a:r>
            <a:endParaRPr lang="en-US" sz="3600" strike="sngStrike" dirty="0" smtClean="0"/>
          </a:p>
          <a:p>
            <a:r>
              <a:rPr lang="en-US" sz="3600" dirty="0" smtClean="0"/>
              <a:t>To run a Spring Boot microservice need only to have Java installed.</a:t>
            </a:r>
          </a:p>
          <a:p>
            <a:r>
              <a:rPr lang="en-US" sz="3600" strike="sngStrike" dirty="0" smtClean="0"/>
              <a:t>Operation are simplified  by the </a:t>
            </a:r>
            <a:r>
              <a:rPr lang="en-US" sz="3600" strike="sngStrike" dirty="0"/>
              <a:t>executable jar format </a:t>
            </a:r>
            <a:r>
              <a:rPr lang="en-US" sz="3600" strike="sngStrike" dirty="0" smtClean="0"/>
              <a:t>which provides </a:t>
            </a:r>
            <a:r>
              <a:rPr lang="en-US" sz="3600" strike="sngStrike" dirty="0"/>
              <a:t>uniform and self-contained way </a:t>
            </a:r>
            <a:r>
              <a:rPr lang="en-US" sz="3600" strike="sngStrike" dirty="0" smtClean="0"/>
              <a:t>of packaging </a:t>
            </a:r>
            <a:r>
              <a:rPr lang="en-US" sz="3600" strike="sngStrike" dirty="0"/>
              <a:t>and running JVM applications regardless of </a:t>
            </a:r>
            <a:r>
              <a:rPr lang="en-US" sz="3600" strike="sngStrike" dirty="0" smtClean="0"/>
              <a:t>type.</a:t>
            </a:r>
            <a:endParaRPr lang="it-IT" sz="3600" strike="sngStrike" dirty="0" smtClean="0"/>
          </a:p>
          <a:p>
            <a:r>
              <a:rPr lang="en-US" sz="3600" dirty="0"/>
              <a:t>Makes easy to get a new micro-service up and running with little or no configuration while preserving the ability to customize your application.</a:t>
            </a:r>
          </a:p>
          <a:p>
            <a:pPr marL="0" indent="0"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8956</TotalTime>
  <Pages>0</Pages>
  <Words>7695</Words>
  <Characters>0</Characters>
  <Application>Microsoft Office PowerPoint</Application>
  <PresentationFormat>Personalizzato</PresentationFormat>
  <Lines>0</Lines>
  <Paragraphs>1431</Paragraphs>
  <Slides>80</Slides>
  <Notes>80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80</vt:i4>
      </vt:variant>
    </vt:vector>
  </HeadingPairs>
  <TitlesOfParts>
    <vt:vector size="82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[Microservices based architecture – «database per service» pattern]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Presentazione standard di PowerPoint</vt:lpstr>
      <vt:lpstr>Requirements fullfilment: lifecycle process</vt:lpstr>
      <vt:lpstr>Tools of lifecycle process</vt:lpstr>
      <vt:lpstr>Tools of lifecycle process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 - Docker</vt:lpstr>
      <vt:lpstr>Docker image</vt:lpstr>
      <vt:lpstr>Docker container  </vt:lpstr>
      <vt:lpstr>INTEGRATION TEST</vt:lpstr>
      <vt:lpstr>INTEGRATION TEST </vt:lpstr>
      <vt:lpstr>INTEGRATION TEST</vt:lpstr>
      <vt:lpstr>INTEGRATION TEST</vt:lpstr>
      <vt:lpstr>INTEGRATION TEST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event driven architecture </vt:lpstr>
      <vt:lpstr>Event driven architecture: system landscape</vt:lpstr>
      <vt:lpstr>Base model: topics publish and subscribe details</vt:lpstr>
      <vt:lpstr>Base model sequence diagram </vt:lpstr>
      <vt:lpstr>Event driven Architecture: implementation</vt:lpstr>
      <vt:lpstr>Event driven Architecture: implementation</vt:lpstr>
      <vt:lpstr>Event driven Architecture: implementation</vt:lpstr>
      <vt:lpstr>Event driven Architecture: record workflow</vt:lpstr>
      <vt:lpstr>Event driven Architecture: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Conclusions</vt:lpstr>
      <vt:lpstr>What’s next?</vt:lpstr>
      <vt:lpstr>[acknowledgments]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Poste Italiane S.P.A.</cp:lastModifiedBy>
  <cp:revision>1843</cp:revision>
  <cp:lastPrinted>2016-10-11T16:10:47Z</cp:lastPrinted>
  <dcterms:modified xsi:type="dcterms:W3CDTF">2016-10-11T16:15:22Z</dcterms:modified>
</cp:coreProperties>
</file>